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notesSlides/notesSlide7.xml" ContentType="application/vnd.openxmlformats-officedocument.presentationml.notesSlide+xml"/>
  <Override PartName="/ppt/tags/tag38.xml" ContentType="application/vnd.openxmlformats-officedocument.presentationml.tags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2" r:id="rId2"/>
  </p:sldMasterIdLst>
  <p:notesMasterIdLst>
    <p:notesMasterId r:id="rId19"/>
  </p:notesMasterIdLst>
  <p:sldIdLst>
    <p:sldId id="257" r:id="rId3"/>
    <p:sldId id="525" r:id="rId4"/>
    <p:sldId id="528" r:id="rId5"/>
    <p:sldId id="511" r:id="rId6"/>
    <p:sldId id="524" r:id="rId7"/>
    <p:sldId id="435" r:id="rId8"/>
    <p:sldId id="512" r:id="rId9"/>
    <p:sldId id="513" r:id="rId10"/>
    <p:sldId id="516" r:id="rId11"/>
    <p:sldId id="514" r:id="rId12"/>
    <p:sldId id="517" r:id="rId13"/>
    <p:sldId id="520" r:id="rId14"/>
    <p:sldId id="467" r:id="rId15"/>
    <p:sldId id="521" r:id="rId16"/>
    <p:sldId id="414" r:id="rId17"/>
    <p:sldId id="5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113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9895F-3246-4EF6-BA52-AF7D6DF6AB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60766-4C0B-496C-8D55-88BA660E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564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821A9-1C31-4760-BDBC-9A0BA471B1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051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0511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www.powerusersoftwares.com!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089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www.powerusersoftwares.com!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733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www.powerusersoftwares.com!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23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www.powerusersoftwares.com!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33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www.powerusersoftwares.com!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59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www.powerusersoftwares.com!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502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www.powerusersoftwares.com!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150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www.powerusersoftwares.com!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153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www.powerusersoftwares.com!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043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www.powerusersoftwares.com!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19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www.powerusersoftwares.com!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2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2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64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541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3F0E-7A18-4BE8-BB62-3B9C9D441DF7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06/06/2022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BEA-D865-4B20-9659-51FC551EF132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90"/>
          </a:xfrm>
          <a:noFill/>
          <a:ln>
            <a:noFill/>
          </a:ln>
        </p:spPr>
        <p:txBody>
          <a:bodyPr>
            <a:normAutofit/>
          </a:bodyPr>
          <a:lstStyle>
            <a:lvl1pPr algn="l"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7951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5870-F6E5-4131-942C-2EFA6EE5364E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TMSL/CSE-2018-2022/HSMC701/PPT/The Passionate Cook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3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57EF7-C65E-43C3-A9BD-7245D7AEA544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TMSL/CSE-2018-2022/HSMC701/PPT/The Passionate Cook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16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1DC0-EC47-4D89-89E5-2C8BDEF9BF53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TMSL/CSE-2018-2022/HSMC701/PPT/The Passionate Cook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18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1413-E266-4F7A-A897-C9DBB1D77425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TMSL/CSE-2018-2022/HSMC701/PPT/The Passionate Cook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05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434B-E5C8-41FA-B181-76692DED6AAE}" type="datetime1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TMSL/CSE-2018-2022/HSMC701/PPT/The Passionate Cook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EEC0-C767-44F4-96DF-F6BAF92984C4}" type="datetime1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TMSL/CSE-2018-2022/HSMC701/PPT/The Passionate Cook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7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ABCF-CDC5-4631-88A8-41FB42BA3014}" type="datetime1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TMSL/CSE-2018-2022/HSMC701/PPT/The Passionate Cook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8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6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4359"/>
            <a:ext cx="3200400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7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CA05B5-4B47-46C1-AC56-89A3AE8A028C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TMSL/CSE-2018-2022/HSMC701/PPT/The Passionate Cook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44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FD90-FB1E-4C7A-9457-52AAD134E103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TMSL/CSE-2018-2022/HSMC701/PPT/The Passionate Cook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2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DEA0-30A3-4B4A-BE62-55A51B7395D6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TMSL/CSE-2018-2022/HSMC701/PPT/The Passionate Cook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1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EE87A-D7CB-49F5-BE9C-F5790A3BDC1A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TMSL/CSE-2018-2022/HSMC701/PPT/The Passionate Cook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80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09" y="4843464"/>
            <a:ext cx="9146384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791200"/>
            <a:ext cx="9146382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976" y="917753"/>
            <a:ext cx="2593063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8754" y="917753"/>
            <a:ext cx="2593063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2532" y="917754"/>
            <a:ext cx="2593063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TMSL/CSE-2018-2022/HSMC701/PPT/The Passionate Cook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0DB8-D089-42E4-A4C8-3025223C4A64}" type="datetime1">
              <a:rPr lang="en-US" smtClean="0"/>
              <a:t>6/6/2022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617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6392" y="319088"/>
            <a:ext cx="76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508" y="280969"/>
            <a:ext cx="1446534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6392" y="1643063"/>
            <a:ext cx="7672800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TMSL/CSE-2018-2022/HSMC701/PPT/The Passionate Cook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E9F1-22C7-49FF-AD00-09C41C0AE35F}" type="datetime1">
              <a:rPr lang="en-US" smtClean="0"/>
              <a:t>6/6/2022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72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31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29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69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7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421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97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91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21136-7E23-4FCC-8FA1-70DCD2240285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6C703-8653-49CB-AD9F-892ACF1DB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2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D1B698-D346-400F-96D9-B3215603E887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TMSL/CSE-2018-2022/HSMC701/PPT/The Passionate Cook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microsoft.com/office/2007/relationships/hdphoto" Target="../media/hdphoto1.wdp"/><Relationship Id="rId5" Type="http://schemas.openxmlformats.org/officeDocument/2006/relationships/tags" Target="../tags/tag7.xml"/><Relationship Id="rId10" Type="http://schemas.openxmlformats.org/officeDocument/2006/relationships/image" Target="../media/image2.png"/><Relationship Id="rId4" Type="http://schemas.openxmlformats.org/officeDocument/2006/relationships/tags" Target="../tags/tag6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tags" Target="../tags/tag34.xml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tags" Target="../tags/tag33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notesSlide" Target="../notesSlides/notesSlide5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tags" Target="../tags/tag32.xml"/><Relationship Id="rId32" Type="http://schemas.microsoft.com/office/2007/relationships/hdphoto" Target="../media/hdphoto1.wdp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slideLayout" Target="../slideLayouts/slideLayout12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image" Target="../media/image2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tags" Target="../tags/tag35.xml"/><Relationship Id="rId30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24000" y="4065973"/>
            <a:ext cx="9144002" cy="763479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Language Translation-Transformer Based Model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90439" y="5086905"/>
            <a:ext cx="9144000" cy="844096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C71BF995-F393-465C-9339-7E190FC19855}" type="datetime1">
              <a:rPr lang="en-US">
                <a:latin typeface="Calibri" panose="020F0502020204030204"/>
              </a:rPr>
              <a:pPr defTabSz="457200"/>
              <a:t>6/6/2022</a:t>
            </a:fld>
            <a:endParaRPr lang="en-US">
              <a:latin typeface="Calibri" panose="020F050202020403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25A965E-3C11-4F28-82DC-E30D63FAC43C}" type="slidenum">
              <a:rPr lang="en-IN">
                <a:latin typeface="Calibri" panose="020F0502020204030204"/>
              </a:rPr>
              <a:pPr defTabSz="457200"/>
              <a:t>1</a:t>
            </a:fld>
            <a:endParaRPr lang="en-IN"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BC8E18C-3074-446D-A847-D11CFF05B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78" y="926999"/>
            <a:ext cx="1073467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409B05E-2396-4506-B72F-F0162C187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14885"/>
              </p:ext>
            </p:extLst>
          </p:nvPr>
        </p:nvGraphicFramePr>
        <p:xfrm>
          <a:off x="2428471" y="4717520"/>
          <a:ext cx="8128000" cy="18542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86275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4020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KUMAR SAURABH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13000118094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26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AYUSHI KUMARI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13000118110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3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ABHIJEET KARMAKAR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13000118141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14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ABHAY KUMAR CHOUBEY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13000118142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885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84496" y="142333"/>
            <a:ext cx="373320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rgbClr val="FBFBFB">
                  <a:alpha val="99000"/>
                </a:srgbClr>
              </a:gs>
              <a:gs pos="52000">
                <a:srgbClr val="F7F7F7">
                  <a:lumMod val="100000"/>
                  <a:alpha val="80000"/>
                </a:srgbClr>
              </a:gs>
              <a:gs pos="77000">
                <a:srgbClr val="F5F5F5">
                  <a:alpha val="40000"/>
                </a:srgb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17558" y="274638"/>
            <a:ext cx="10796337" cy="706090"/>
          </a:xfrm>
        </p:spPr>
        <p:txBody>
          <a:bodyPr>
            <a:noAutofit/>
          </a:bodyPr>
          <a:lstStyle/>
          <a:p>
            <a:pPr algn="ctr"/>
            <a:endParaRPr lang="en-US" sz="5400" b="1" dirty="0">
              <a:latin typeface="Bahnschrift Condensed" panose="020B0502040204020203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B162CA1-432A-4314-AF43-8716F786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21" y="142333"/>
            <a:ext cx="5911516" cy="603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9BCE82-8FB5-426A-9163-49A6B40B2862}"/>
              </a:ext>
            </a:extLst>
          </p:cNvPr>
          <p:cNvSpPr txBox="1"/>
          <p:nvPr/>
        </p:nvSpPr>
        <p:spPr>
          <a:xfrm>
            <a:off x="1251284" y="1491916"/>
            <a:ext cx="47564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calculation of self-Attention</a:t>
            </a:r>
          </a:p>
          <a:p>
            <a:pPr algn="l" fontAlgn="base"/>
            <a:endParaRPr lang="en-US" b="1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2:-</a:t>
            </a:r>
          </a:p>
          <a:p>
            <a:pPr algn="l" fontAlgn="base"/>
            <a:endParaRPr lang="en-US" b="1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Finally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since we’re dealing with matrices, </a:t>
            </a:r>
          </a:p>
          <a:p>
            <a:pPr algn="l" fontAlgn="base"/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condense steps two through six in one formula to calculate the outputs of the self-attention layer.</a:t>
            </a: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BE27B-45CA-467F-5572-9EEBFA35D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56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05704" y="133189"/>
            <a:ext cx="373320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rgbClr val="FBFBFB">
                  <a:alpha val="99000"/>
                </a:srgbClr>
              </a:gs>
              <a:gs pos="52000">
                <a:srgbClr val="F7F7F7">
                  <a:lumMod val="100000"/>
                  <a:alpha val="80000"/>
                </a:srgbClr>
              </a:gs>
              <a:gs pos="77000">
                <a:srgbClr val="F5F5F5">
                  <a:alpha val="40000"/>
                </a:srgb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17558" y="274638"/>
            <a:ext cx="10796337" cy="70609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Bahnschrift Condensed" panose="020B0502040204020203" pitchFamily="34" charset="0"/>
              </a:rPr>
              <a:t>Decoder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1E44B-8653-4E9F-A5F8-D44AB2563B8E}"/>
              </a:ext>
            </a:extLst>
          </p:cNvPr>
          <p:cNvSpPr txBox="1"/>
          <p:nvPr/>
        </p:nvSpPr>
        <p:spPr>
          <a:xfrm>
            <a:off x="721895" y="1620253"/>
            <a:ext cx="438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684519-1F08-44C0-942B-A27CA71582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53" y="817721"/>
            <a:ext cx="7009547" cy="52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41897-2D45-1F91-6207-4C01C9FD7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267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BB56-5A8B-E779-45B7-2F141522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Used:-</a:t>
            </a:r>
          </a:p>
        </p:txBody>
      </p:sp>
      <p:pic>
        <p:nvPicPr>
          <p:cNvPr id="1026" name="Picture 2" descr="python™">
            <a:extLst>
              <a:ext uri="{FF2B5EF4-FFF2-40B4-BE49-F238E27FC236}">
                <a16:creationId xmlns:a16="http://schemas.microsoft.com/office/drawing/2014/main" id="{B5CCB5BC-3965-51F7-2DA3-EF99030C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10" y="1351810"/>
            <a:ext cx="4718297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Cy - Wikipedia">
            <a:extLst>
              <a:ext uri="{FF2B5EF4-FFF2-40B4-BE49-F238E27FC236}">
                <a16:creationId xmlns:a16="http://schemas.microsoft.com/office/drawing/2014/main" id="{3161456C-8DC3-360F-9484-BAC0E9308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584" y="1439755"/>
            <a:ext cx="4383206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Install PyTorch on Ubuntu Linux - ExpertVM VPS Dedicated GPU">
            <a:extLst>
              <a:ext uri="{FF2B5EF4-FFF2-40B4-BE49-F238E27FC236}">
                <a16:creationId xmlns:a16="http://schemas.microsoft.com/office/drawing/2014/main" id="{24E615EB-2863-CA0D-9A93-2E5F41CD2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60" y="4183140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rchtext · spaCy Universe">
            <a:extLst>
              <a:ext uri="{FF2B5EF4-FFF2-40B4-BE49-F238E27FC236}">
                <a16:creationId xmlns:a16="http://schemas.microsoft.com/office/drawing/2014/main" id="{ACA20CD9-AD7B-A4E0-993D-F96798A6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97" y="362116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8BD3D3-7B71-1E3A-B51F-BFDDB6C9F1FC}"/>
              </a:ext>
            </a:extLst>
          </p:cNvPr>
          <p:cNvSpPr txBox="1"/>
          <p:nvPr/>
        </p:nvSpPr>
        <p:spPr>
          <a:xfrm>
            <a:off x="7888642" y="6072326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Torch-text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10AD9-14D0-79F3-359A-18978F9A4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5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3207798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Bahnschrift Condensed" panose="020B0502040204020203" pitchFamily="34" charset="0"/>
              </a:rPr>
              <a:t>Modules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70218" y="0"/>
            <a:ext cx="8021782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45720" rIns="72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dataset which are using has been taken from multi30k dataset for which we will using torchtext module from Pytorch.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 , we will download the dataset and tokenizes into raw text , build vocabulary and convert tokens into tensors.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 we will use the Pytorch Data loader module for combining dataset and sampler .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this we will design transformer. Here , encoder processes the input sequence by propagating it through a multi-head attention and feed-forward network layers . The output from this encoder is referred to as a memory below and is fed to the decoder along with target tensors.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positional encoding function is added to token embeddings so that we can get notions of word order.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 , subsequent word mask is created and model is trained and output is obtained.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Accuracy which are getting is 82%.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40F1C-184A-41EB-4B9A-FB51FCDD6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529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481D-13A9-D29A-59FB-27171140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99055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Bahnschrift Condensed" panose="020B0502040204020203" pitchFamily="34" charset="0"/>
              </a:rPr>
              <a:t>Sample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66957-1922-5649-0944-A9F5973E7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83" y="1473692"/>
            <a:ext cx="8561033" cy="4815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CFBCE-6905-5B0B-D8BE-3A452FEA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4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Bahnschrift Condensed" panose="020B0502040204020203" pitchFamily="34" charset="0"/>
              </a:rPr>
              <a:t>Future Scope of the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5962" y="1025757"/>
            <a:ext cx="143332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0083" y="3950563"/>
            <a:ext cx="143332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762E4-A16B-F2F2-D627-1AE7887C8048}"/>
              </a:ext>
            </a:extLst>
          </p:cNvPr>
          <p:cNvSpPr txBox="1"/>
          <p:nvPr/>
        </p:nvSpPr>
        <p:spPr>
          <a:xfrm>
            <a:off x="2263807" y="1605268"/>
            <a:ext cx="6833586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transformer based model can be used in sequential based data it can be used in protein sequence analysis and in DNA sequence analysis</a:t>
            </a:r>
          </a:p>
          <a:p>
            <a:pPr marL="365760"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5760" algn="just">
              <a:lnSpc>
                <a:spcPct val="150000"/>
              </a:lnSpc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D3C7F-DE18-5779-CA7D-089F860B02A5}"/>
              </a:ext>
            </a:extLst>
          </p:cNvPr>
          <p:cNvSpPr txBox="1"/>
          <p:nvPr/>
        </p:nvSpPr>
        <p:spPr>
          <a:xfrm>
            <a:off x="5104660" y="4811697"/>
            <a:ext cx="4962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are limited to only one language translation in this project ,we can do it  for multiple languages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0836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B8EA-CF61-9188-5CCF-0F624BB0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365" y="2059618"/>
            <a:ext cx="5610687" cy="2467994"/>
          </a:xfrm>
        </p:spPr>
        <p:txBody>
          <a:bodyPr>
            <a:normAutofit/>
          </a:bodyPr>
          <a:lstStyle/>
          <a:p>
            <a:r>
              <a:rPr lang="en-IN" dirty="0"/>
              <a:t>             </a:t>
            </a:r>
            <a:r>
              <a:rPr lang="en-IN" sz="6000" b="1" dirty="0"/>
              <a:t>THANK YOU</a:t>
            </a:r>
            <a:br>
              <a:rPr lang="en-IN" dirty="0"/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2D7B1-674C-7714-7BE0-411C3EF92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3207798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Bahnschrift Condensed" panose="020B0502040204020203" pitchFamily="34" charset="0"/>
              </a:rPr>
              <a:t>Need of the Project</a:t>
            </a:r>
          </a:p>
        </p:txBody>
      </p:sp>
      <p:sp>
        <p:nvSpPr>
          <p:cNvPr id="3" name="Rectangle 2"/>
          <p:cNvSpPr/>
          <p:nvPr/>
        </p:nvSpPr>
        <p:spPr>
          <a:xfrm>
            <a:off x="4170218" y="0"/>
            <a:ext cx="8021782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45720" rIns="72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1030"/>
              </a:spcBef>
              <a:buNone/>
            </a:pPr>
            <a:r>
              <a:rPr lang="en-IN" sz="1600" spc="-5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our world becomes increasingly connected, language translation provides a critical cultural and economic bridge between people from different countries and ethnic groups. Some of the more obvious use-cases include:</a:t>
            </a:r>
            <a:endParaRPr lang="en-I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257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0" spc="-5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en-IN" sz="1600" spc="-5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international trade, investment, contracts, finance</a:t>
            </a:r>
            <a:endParaRPr lang="en-I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37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0" spc="-5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lang="en-IN" sz="1600" spc="-5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travel, purchase of foreign goods and services, customer support</a:t>
            </a:r>
            <a:endParaRPr lang="en-I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37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0" spc="-5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lang="en-IN" sz="1600" spc="-5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accessing information via search, sharing information via social networks, localization of content and advertising</a:t>
            </a:r>
            <a:endParaRPr lang="en-I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37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0" spc="-5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n-IN" sz="1600" spc="-5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sharing of ideas, collaboration, translation of research papers</a:t>
            </a:r>
            <a:endParaRPr lang="en-I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37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0" spc="-5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government</a:t>
            </a:r>
            <a:r>
              <a:rPr lang="en-IN" sz="1600" spc="-5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foreign relations, negotiation</a:t>
            </a:r>
            <a:endParaRPr lang="en-I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47A2C-3F48-BF1A-E6DB-59D0124BB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649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3207798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ahnschrift Condensed" panose="020B0502040204020203" pitchFamily="34" charset="0"/>
              </a:rPr>
              <a:t>Entropy</a:t>
            </a:r>
          </a:p>
        </p:txBody>
      </p:sp>
      <p:sp>
        <p:nvSpPr>
          <p:cNvPr id="3" name="Rectangle 2"/>
          <p:cNvSpPr/>
          <p:nvPr/>
        </p:nvSpPr>
        <p:spPr>
          <a:xfrm>
            <a:off x="4873841" y="0"/>
            <a:ext cx="7318158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45720" rIns="72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47A2C-3F48-BF1A-E6DB-59D0124BB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F5DACE-5571-EB0C-BBF5-EE9FBCF6CFEB}"/>
              </a:ext>
            </a:extLst>
          </p:cNvPr>
          <p:cNvSpPr txBox="1"/>
          <p:nvPr/>
        </p:nvSpPr>
        <p:spPr>
          <a:xfrm>
            <a:off x="5202315" y="994910"/>
            <a:ext cx="60013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Entropy is the measure of degree of Disorder/Randomness.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achieve a set of ordered set from a set of disordered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Initially, when all the classes are mixed ,then entropy is high</a:t>
            </a: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and when all classes is classified ,entropy will be minimum.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can be interpreted as the expected message-length per datum when a wrong distribution is assumed while the data actually follows a distribution p.</a:t>
            </a:r>
          </a:p>
          <a:p>
            <a:pPr marL="0" indent="0"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4" descr="machine learning - What is cross-entropy? - Stack Overflow">
            <a:extLst>
              <a:ext uri="{FF2B5EF4-FFF2-40B4-BE49-F238E27FC236}">
                <a16:creationId xmlns:a16="http://schemas.microsoft.com/office/drawing/2014/main" id="{15CB485D-6941-C68D-F625-895A50D5E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91" y="5077362"/>
            <a:ext cx="3249320" cy="164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F3C59F-4186-8D4A-1A07-4F79D75E3C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" b="21836"/>
          <a:stretch/>
        </p:blipFill>
        <p:spPr>
          <a:xfrm>
            <a:off x="159798" y="2476871"/>
            <a:ext cx="4598814" cy="3737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963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rc 125"/>
          <p:cNvSpPr>
            <a:spLocks noChangeAspect="1"/>
          </p:cNvSpPr>
          <p:nvPr/>
        </p:nvSpPr>
        <p:spPr>
          <a:xfrm>
            <a:off x="3020590" y="1648318"/>
            <a:ext cx="6151629" cy="6256362"/>
          </a:xfrm>
          <a:prstGeom prst="arc">
            <a:avLst>
              <a:gd name="adj1" fmla="val 9460282"/>
              <a:gd name="adj2" fmla="val 1379325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	What is The Transformer???</a:t>
            </a:r>
          </a:p>
        </p:txBody>
      </p:sp>
      <p:grpSp>
        <p:nvGrpSpPr>
          <p:cNvPr id="110" name="Group 109"/>
          <p:cNvGrpSpPr/>
          <p:nvPr/>
        </p:nvGrpSpPr>
        <p:grpSpPr>
          <a:xfrm rot="18859635">
            <a:off x="2850111" y="5474593"/>
            <a:ext cx="687003" cy="687004"/>
            <a:chOff x="1871333" y="2522497"/>
            <a:chExt cx="1106424" cy="1106424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71333" y="2522497"/>
              <a:ext cx="1106424" cy="11064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967345" y="2618509"/>
              <a:ext cx="914400" cy="914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613008" y="5632736"/>
            <a:ext cx="232327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dirty="0">
                <a:effectLst/>
                <a:latin typeface="arial" panose="020B0604020202020204" pitchFamily="34" charset="0"/>
              </a:rPr>
              <a:t>deep learning model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9289631" y="5140293"/>
            <a:ext cx="227108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600" b="1" i="0" dirty="0">
                <a:effectLst/>
                <a:latin typeface="arial" panose="020B0604020202020204" pitchFamily="34" charset="0"/>
              </a:rPr>
              <a:t>primarily in the field of natural language</a:t>
            </a:r>
          </a:p>
          <a:p>
            <a:pPr marL="0" indent="0" algn="l">
              <a:buNone/>
            </a:pPr>
            <a:r>
              <a:rPr lang="en-US" sz="1600" b="1" i="0" dirty="0">
                <a:effectLst/>
                <a:latin typeface="arial" panose="020B0604020202020204" pitchFamily="34" charset="0"/>
              </a:rPr>
              <a:t> processing (NLP) and in computer vision (CV)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474B7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4" name="Group 143"/>
          <p:cNvGrpSpPr/>
          <p:nvPr/>
        </p:nvGrpSpPr>
        <p:grpSpPr>
          <a:xfrm rot="18859635">
            <a:off x="8654888" y="5474592"/>
            <a:ext cx="687003" cy="687003"/>
            <a:chOff x="1871333" y="2522497"/>
            <a:chExt cx="1106424" cy="1106424"/>
          </a:xfrm>
        </p:grpSpPr>
        <p:sp>
          <p:nvSpPr>
            <p:cNvPr id="149" name="Oval 148"/>
            <p:cNvSpPr>
              <a:spLocks noChangeAspect="1"/>
            </p:cNvSpPr>
            <p:nvPr/>
          </p:nvSpPr>
          <p:spPr>
            <a:xfrm>
              <a:off x="1871333" y="2522497"/>
              <a:ext cx="1106424" cy="11064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Oval 149"/>
            <p:cNvSpPr>
              <a:spLocks noChangeAspect="1"/>
            </p:cNvSpPr>
            <p:nvPr/>
          </p:nvSpPr>
          <p:spPr>
            <a:xfrm>
              <a:off x="1967345" y="2618509"/>
              <a:ext cx="914400" cy="914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8878192" y="2041897"/>
            <a:ext cx="140513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None/>
            </a:pPr>
            <a:r>
              <a:rPr lang="en-US" sz="1600" b="1" i="0" dirty="0">
                <a:effectLst/>
                <a:latin typeface="arial" panose="020B0604020202020204" pitchFamily="34" charset="0"/>
              </a:rPr>
              <a:t>weighting the significance of each part of the input data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EB641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9" name="Conference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8809601" y="5606361"/>
            <a:ext cx="389045" cy="370825"/>
            <a:chOff x="44" y="44"/>
            <a:chExt cx="363" cy="346"/>
          </a:xfrm>
          <a:solidFill>
            <a:schemeClr val="bg1"/>
          </a:solidFill>
        </p:grpSpPr>
        <p:sp>
          <p:nvSpPr>
            <p:cNvPr id="160" name="Conference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98" y="81"/>
              <a:ext cx="91" cy="9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Conference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3" y="81"/>
              <a:ext cx="90" cy="9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Conference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72" y="44"/>
              <a:ext cx="109" cy="109"/>
            </a:xfrm>
            <a:custGeom>
              <a:avLst/>
              <a:gdLst>
                <a:gd name="T0" fmla="*/ 75 w 75"/>
                <a:gd name="T1" fmla="*/ 38 h 75"/>
                <a:gd name="T2" fmla="*/ 37 w 75"/>
                <a:gd name="T3" fmla="*/ 75 h 75"/>
                <a:gd name="T4" fmla="*/ 0 w 75"/>
                <a:gd name="T5" fmla="*/ 38 h 75"/>
                <a:gd name="T6" fmla="*/ 37 w 75"/>
                <a:gd name="T7" fmla="*/ 0 h 75"/>
                <a:gd name="T8" fmla="*/ 75 w 75"/>
                <a:gd name="T9" fmla="*/ 37 h 75"/>
                <a:gd name="T10" fmla="*/ 75 w 75"/>
                <a:gd name="T11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5">
                  <a:moveTo>
                    <a:pt x="75" y="38"/>
                  </a:moveTo>
                  <a:cubicBezTo>
                    <a:pt x="75" y="58"/>
                    <a:pt x="58" y="75"/>
                    <a:pt x="37" y="75"/>
                  </a:cubicBezTo>
                  <a:cubicBezTo>
                    <a:pt x="16" y="75"/>
                    <a:pt x="0" y="58"/>
                    <a:pt x="0" y="38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58" y="0"/>
                    <a:pt x="75" y="17"/>
                    <a:pt x="75" y="37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Conference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44" y="172"/>
              <a:ext cx="363" cy="218"/>
            </a:xfrm>
            <a:custGeom>
              <a:avLst/>
              <a:gdLst>
                <a:gd name="T0" fmla="*/ 206 w 250"/>
                <a:gd name="T1" fmla="*/ 12 h 150"/>
                <a:gd name="T2" fmla="*/ 181 w 250"/>
                <a:gd name="T3" fmla="*/ 18 h 150"/>
                <a:gd name="T4" fmla="*/ 188 w 250"/>
                <a:gd name="T5" fmla="*/ 50 h 150"/>
                <a:gd name="T6" fmla="*/ 125 w 250"/>
                <a:gd name="T7" fmla="*/ 0 h 150"/>
                <a:gd name="T8" fmla="*/ 63 w 250"/>
                <a:gd name="T9" fmla="*/ 50 h 150"/>
                <a:gd name="T10" fmla="*/ 69 w 250"/>
                <a:gd name="T11" fmla="*/ 18 h 150"/>
                <a:gd name="T12" fmla="*/ 44 w 250"/>
                <a:gd name="T13" fmla="*/ 12 h 150"/>
                <a:gd name="T14" fmla="*/ 0 w 250"/>
                <a:gd name="T15" fmla="*/ 53 h 150"/>
                <a:gd name="T16" fmla="*/ 0 w 250"/>
                <a:gd name="T17" fmla="*/ 125 h 150"/>
                <a:gd name="T18" fmla="*/ 25 w 250"/>
                <a:gd name="T19" fmla="*/ 150 h 150"/>
                <a:gd name="T20" fmla="*/ 61 w 250"/>
                <a:gd name="T21" fmla="*/ 150 h 150"/>
                <a:gd name="T22" fmla="*/ 125 w 250"/>
                <a:gd name="T23" fmla="*/ 125 h 150"/>
                <a:gd name="T24" fmla="*/ 189 w 250"/>
                <a:gd name="T25" fmla="*/ 150 h 150"/>
                <a:gd name="T26" fmla="*/ 225 w 250"/>
                <a:gd name="T27" fmla="*/ 150 h 150"/>
                <a:gd name="T28" fmla="*/ 250 w 250"/>
                <a:gd name="T29" fmla="*/ 125 h 150"/>
                <a:gd name="T30" fmla="*/ 250 w 250"/>
                <a:gd name="T31" fmla="*/ 53 h 150"/>
                <a:gd name="T32" fmla="*/ 206 w 250"/>
                <a:gd name="T33" fmla="*/ 12 h 150"/>
                <a:gd name="T34" fmla="*/ 125 w 250"/>
                <a:gd name="T35" fmla="*/ 112 h 150"/>
                <a:gd name="T36" fmla="*/ 94 w 250"/>
                <a:gd name="T37" fmla="*/ 81 h 150"/>
                <a:gd name="T38" fmla="*/ 125 w 250"/>
                <a:gd name="T39" fmla="*/ 50 h 150"/>
                <a:gd name="T40" fmla="*/ 156 w 250"/>
                <a:gd name="T41" fmla="*/ 81 h 150"/>
                <a:gd name="T42" fmla="*/ 125 w 250"/>
                <a:gd name="T43" fmla="*/ 11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0" h="150">
                  <a:moveTo>
                    <a:pt x="206" y="12"/>
                  </a:moveTo>
                  <a:cubicBezTo>
                    <a:pt x="200" y="12"/>
                    <a:pt x="186" y="14"/>
                    <a:pt x="181" y="18"/>
                  </a:cubicBezTo>
                  <a:cubicBezTo>
                    <a:pt x="181" y="18"/>
                    <a:pt x="188" y="32"/>
                    <a:pt x="188" y="50"/>
                  </a:cubicBezTo>
                  <a:cubicBezTo>
                    <a:pt x="188" y="50"/>
                    <a:pt x="173" y="0"/>
                    <a:pt x="125" y="0"/>
                  </a:cubicBezTo>
                  <a:cubicBezTo>
                    <a:pt x="77" y="0"/>
                    <a:pt x="63" y="50"/>
                    <a:pt x="63" y="50"/>
                  </a:cubicBezTo>
                  <a:cubicBezTo>
                    <a:pt x="63" y="32"/>
                    <a:pt x="69" y="18"/>
                    <a:pt x="69" y="18"/>
                  </a:cubicBezTo>
                  <a:cubicBezTo>
                    <a:pt x="64" y="14"/>
                    <a:pt x="50" y="12"/>
                    <a:pt x="44" y="12"/>
                  </a:cubicBezTo>
                  <a:cubicBezTo>
                    <a:pt x="23" y="12"/>
                    <a:pt x="0" y="37"/>
                    <a:pt x="0" y="53"/>
                  </a:cubicBezTo>
                  <a:lnTo>
                    <a:pt x="0" y="125"/>
                  </a:lnTo>
                  <a:cubicBezTo>
                    <a:pt x="0" y="138"/>
                    <a:pt x="11" y="150"/>
                    <a:pt x="25" y="150"/>
                  </a:cubicBezTo>
                  <a:lnTo>
                    <a:pt x="61" y="150"/>
                  </a:lnTo>
                  <a:cubicBezTo>
                    <a:pt x="73" y="138"/>
                    <a:pt x="93" y="125"/>
                    <a:pt x="125" y="125"/>
                  </a:cubicBezTo>
                  <a:cubicBezTo>
                    <a:pt x="158" y="125"/>
                    <a:pt x="178" y="138"/>
                    <a:pt x="189" y="150"/>
                  </a:cubicBezTo>
                  <a:lnTo>
                    <a:pt x="225" y="150"/>
                  </a:lnTo>
                  <a:cubicBezTo>
                    <a:pt x="239" y="150"/>
                    <a:pt x="250" y="138"/>
                    <a:pt x="250" y="125"/>
                  </a:cubicBezTo>
                  <a:lnTo>
                    <a:pt x="250" y="53"/>
                  </a:lnTo>
                  <a:cubicBezTo>
                    <a:pt x="250" y="37"/>
                    <a:pt x="225" y="12"/>
                    <a:pt x="206" y="12"/>
                  </a:cubicBezTo>
                  <a:close/>
                  <a:moveTo>
                    <a:pt x="125" y="112"/>
                  </a:moveTo>
                  <a:cubicBezTo>
                    <a:pt x="108" y="112"/>
                    <a:pt x="94" y="98"/>
                    <a:pt x="94" y="81"/>
                  </a:cubicBezTo>
                  <a:cubicBezTo>
                    <a:pt x="94" y="63"/>
                    <a:pt x="108" y="50"/>
                    <a:pt x="125" y="50"/>
                  </a:cubicBezTo>
                  <a:cubicBezTo>
                    <a:pt x="143" y="50"/>
                    <a:pt x="156" y="63"/>
                    <a:pt x="156" y="81"/>
                  </a:cubicBezTo>
                  <a:cubicBezTo>
                    <a:pt x="156" y="98"/>
                    <a:pt x="143" y="112"/>
                    <a:pt x="125" y="1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849040-C29E-42E5-8B12-DD443EEE4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68" y="2869058"/>
            <a:ext cx="4519667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>
            <a:extLst>
              <a:ext uri="{FF2B5EF4-FFF2-40B4-BE49-F238E27FC236}">
                <a16:creationId xmlns:a16="http://schemas.microsoft.com/office/drawing/2014/main" id="{134D6DEB-36F6-46A6-BDAE-3512F75D4AB2}"/>
              </a:ext>
            </a:extLst>
          </p:cNvPr>
          <p:cNvSpPr txBox="1"/>
          <p:nvPr/>
        </p:nvSpPr>
        <p:spPr>
          <a:xfrm>
            <a:off x="1633770" y="2558382"/>
            <a:ext cx="1692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effectLst/>
                <a:latin typeface="arial" panose="020B0604020202020204" pitchFamily="34" charset="0"/>
              </a:rPr>
              <a:t>adopts the mechanism of self-attention,</a:t>
            </a:r>
            <a:endParaRPr lang="en-IN" sz="1600" b="1" dirty="0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1FF9B99-B316-4432-A19F-16488D81E07D}"/>
              </a:ext>
            </a:extLst>
          </p:cNvPr>
          <p:cNvGrpSpPr/>
          <p:nvPr/>
        </p:nvGrpSpPr>
        <p:grpSpPr>
          <a:xfrm rot="18859635">
            <a:off x="3344532" y="2551019"/>
            <a:ext cx="687003" cy="687004"/>
            <a:chOff x="1871333" y="2522497"/>
            <a:chExt cx="1106424" cy="1106424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62DE5D0-0E86-4FB5-908D-593B14CE87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1333" y="2522497"/>
              <a:ext cx="1106424" cy="11064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E3CAB13-FE89-4A44-A5F5-C72057BC3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7345" y="2618509"/>
              <a:ext cx="914400" cy="914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3F20D80-D780-4F9D-A59A-E21B93EB01EE}"/>
              </a:ext>
            </a:extLst>
          </p:cNvPr>
          <p:cNvGrpSpPr/>
          <p:nvPr/>
        </p:nvGrpSpPr>
        <p:grpSpPr>
          <a:xfrm rot="18859635">
            <a:off x="8117531" y="2505517"/>
            <a:ext cx="687003" cy="687004"/>
            <a:chOff x="1871333" y="2522497"/>
            <a:chExt cx="1106424" cy="1106424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D8ACB1E-D240-45B5-9A07-C36AEBACC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1333" y="2522497"/>
              <a:ext cx="1106424" cy="11064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6D6933A-CF4B-45BA-A360-61461D7EA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7345" y="2618509"/>
              <a:ext cx="914400" cy="914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7D0BA69-2542-4CCE-AFDE-62A516EB7EE2}"/>
              </a:ext>
            </a:extLst>
          </p:cNvPr>
          <p:cNvGrpSpPr/>
          <p:nvPr/>
        </p:nvGrpSpPr>
        <p:grpSpPr>
          <a:xfrm rot="18859635">
            <a:off x="8664503" y="5481975"/>
            <a:ext cx="687003" cy="687004"/>
            <a:chOff x="1871333" y="2522497"/>
            <a:chExt cx="1106424" cy="1106424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3D03D21-5640-4BB9-98DF-6674F7C0D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1333" y="2522497"/>
              <a:ext cx="1106424" cy="11064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E6B6A02-F1C7-415A-BCDE-8E6B628B37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7345" y="2618509"/>
              <a:ext cx="914400" cy="914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568C78E-6AF4-4F52-B9BC-499FB9354D01}"/>
              </a:ext>
            </a:extLst>
          </p:cNvPr>
          <p:cNvGrpSpPr/>
          <p:nvPr/>
        </p:nvGrpSpPr>
        <p:grpSpPr>
          <a:xfrm rot="18859635">
            <a:off x="5654684" y="1354195"/>
            <a:ext cx="687003" cy="687004"/>
            <a:chOff x="1871333" y="2522497"/>
            <a:chExt cx="1106424" cy="1106424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EB02C01-DA84-4F14-BEBF-EE33E8A54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1333" y="2522497"/>
              <a:ext cx="1106424" cy="11064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CC3A1B0-E707-4127-A895-73D2D6727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7345" y="2618509"/>
              <a:ext cx="914400" cy="914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3C53732-2A5F-0492-7024-E53A140F4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87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4DB8-D91E-83CF-1A5D-1FDBA41A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Bahnschrift Condensed" panose="020B0502040204020203" pitchFamily="34" charset="0"/>
              </a:rPr>
              <a:t>Why transformer over other modules.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488B47-7D41-2331-D884-1FDE3C218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9857" r="-1667"/>
          <a:stretch/>
        </p:blipFill>
        <p:spPr bwMode="auto">
          <a:xfrm>
            <a:off x="1175508" y="2254929"/>
            <a:ext cx="5180904" cy="23081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B3BF11-AC67-9052-B425-E264DE0CE28A}"/>
              </a:ext>
            </a:extLst>
          </p:cNvPr>
          <p:cNvSpPr txBox="1"/>
          <p:nvPr/>
        </p:nvSpPr>
        <p:spPr>
          <a:xfrm>
            <a:off x="2059620" y="4705164"/>
            <a:ext cx="8362764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are better than all the other architectures because they totally avoid recursion, by processing sentences as a whole and by learning relationships between words thanks to multi-head attention mechanisms and positional embeddings.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3B0EF-82ED-B8F2-FBFF-DB93BC3FA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  <p:pic>
        <p:nvPicPr>
          <p:cNvPr id="9" name="image19.png">
            <a:extLst>
              <a:ext uri="{FF2B5EF4-FFF2-40B4-BE49-F238E27FC236}">
                <a16:creationId xmlns:a16="http://schemas.microsoft.com/office/drawing/2014/main" id="{5EFF7E68-B659-943D-69FF-FC7650F5B0C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6410" y="1911668"/>
            <a:ext cx="4997389" cy="258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5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9875" y="0"/>
            <a:ext cx="293490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rgbClr val="FBFBFB">
                  <a:alpha val="99000"/>
                </a:srgbClr>
              </a:gs>
              <a:gs pos="52000">
                <a:srgbClr val="F7F7F7">
                  <a:lumMod val="100000"/>
                  <a:alpha val="80000"/>
                </a:srgbClr>
              </a:gs>
              <a:gs pos="77000">
                <a:srgbClr val="F5F5F5">
                  <a:alpha val="40000"/>
                </a:srgb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17558" y="274638"/>
            <a:ext cx="13699958" cy="70609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Bahnschrift Condensed" panose="020B0502040204020203" pitchFamily="34" charset="0"/>
              </a:rPr>
              <a:t>A High-Level Look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001042" y="1535598"/>
            <a:ext cx="923636" cy="923636"/>
            <a:chOff x="1001042" y="1294298"/>
            <a:chExt cx="923636" cy="923636"/>
          </a:xfrm>
        </p:grpSpPr>
        <p:sp>
          <p:nvSpPr>
            <p:cNvPr id="7" name="Oval 6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001042" y="1294298"/>
              <a:ext cx="923636" cy="92363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>
                      <a:scrgbClr r="0" g="0" b="0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1043026" y="1336282"/>
              <a:ext cx="839669" cy="839669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" name="POWER_USER_ID_ICONS_Advocacy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1161206" y="1437763"/>
              <a:ext cx="535289" cy="617945"/>
              <a:chOff x="8" y="8"/>
              <a:chExt cx="408" cy="471"/>
            </a:xfrm>
            <a:solidFill>
              <a:schemeClr val="bg1"/>
            </a:solidFill>
          </p:grpSpPr>
          <p:sp>
            <p:nvSpPr>
              <p:cNvPr id="12" name="POWER_USER_ID_ICONS_Advocacy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85" y="298"/>
                <a:ext cx="37" cy="3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POWER_USER_ID_ICONS_Advocacy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0" y="298"/>
                <a:ext cx="37" cy="3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POWER_USER_ID_ICONS_Advocacy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21" y="264"/>
                <a:ext cx="56" cy="5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POWER_USER_ID_ICONS_Advocacy"/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95" y="345"/>
                <a:ext cx="39" cy="86"/>
              </a:xfrm>
              <a:custGeom>
                <a:avLst/>
                <a:gdLst>
                  <a:gd name="T0" fmla="*/ 103 w 103"/>
                  <a:gd name="T1" fmla="*/ 229 h 229"/>
                  <a:gd name="T2" fmla="*/ 20 w 103"/>
                  <a:gd name="T3" fmla="*/ 229 h 229"/>
                  <a:gd name="T4" fmla="*/ 20 w 103"/>
                  <a:gd name="T5" fmla="*/ 76 h 229"/>
                  <a:gd name="T6" fmla="*/ 0 w 103"/>
                  <a:gd name="T7" fmla="*/ 4 h 229"/>
                  <a:gd name="T8" fmla="*/ 23 w 103"/>
                  <a:gd name="T9" fmla="*/ 0 h 229"/>
                  <a:gd name="T10" fmla="*/ 103 w 103"/>
                  <a:gd name="T11" fmla="*/ 81 h 229"/>
                  <a:gd name="T12" fmla="*/ 103 w 103"/>
                  <a:gd name="T13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229">
                    <a:moveTo>
                      <a:pt x="103" y="229"/>
                    </a:moveTo>
                    <a:lnTo>
                      <a:pt x="20" y="229"/>
                    </a:lnTo>
                    <a:lnTo>
                      <a:pt x="20" y="76"/>
                    </a:lnTo>
                    <a:cubicBezTo>
                      <a:pt x="20" y="50"/>
                      <a:pt x="12" y="25"/>
                      <a:pt x="0" y="4"/>
                    </a:cubicBezTo>
                    <a:cubicBezTo>
                      <a:pt x="7" y="2"/>
                      <a:pt x="15" y="0"/>
                      <a:pt x="23" y="0"/>
                    </a:cubicBezTo>
                    <a:cubicBezTo>
                      <a:pt x="67" y="0"/>
                      <a:pt x="103" y="36"/>
                      <a:pt x="103" y="81"/>
                    </a:cubicBezTo>
                    <a:lnTo>
                      <a:pt x="103" y="2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POWER_USER_ID_ICONS_Advocacy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66" y="264"/>
                <a:ext cx="55" cy="5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POWER_USER_ID_ICONS_Advocacy"/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8" y="345"/>
                <a:ext cx="39" cy="86"/>
              </a:xfrm>
              <a:custGeom>
                <a:avLst/>
                <a:gdLst>
                  <a:gd name="T0" fmla="*/ 81 w 104"/>
                  <a:gd name="T1" fmla="*/ 0 h 229"/>
                  <a:gd name="T2" fmla="*/ 104 w 104"/>
                  <a:gd name="T3" fmla="*/ 4 h 229"/>
                  <a:gd name="T4" fmla="*/ 83 w 104"/>
                  <a:gd name="T5" fmla="*/ 76 h 229"/>
                  <a:gd name="T6" fmla="*/ 83 w 104"/>
                  <a:gd name="T7" fmla="*/ 229 h 229"/>
                  <a:gd name="T8" fmla="*/ 0 w 104"/>
                  <a:gd name="T9" fmla="*/ 229 h 229"/>
                  <a:gd name="T10" fmla="*/ 0 w 104"/>
                  <a:gd name="T11" fmla="*/ 81 h 229"/>
                  <a:gd name="T12" fmla="*/ 81 w 104"/>
                  <a:gd name="T13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229">
                    <a:moveTo>
                      <a:pt x="81" y="0"/>
                    </a:moveTo>
                    <a:cubicBezTo>
                      <a:pt x="89" y="0"/>
                      <a:pt x="96" y="2"/>
                      <a:pt x="104" y="4"/>
                    </a:cubicBezTo>
                    <a:cubicBezTo>
                      <a:pt x="91" y="25"/>
                      <a:pt x="83" y="50"/>
                      <a:pt x="83" y="76"/>
                    </a:cubicBezTo>
                    <a:lnTo>
                      <a:pt x="83" y="229"/>
                    </a:lnTo>
                    <a:lnTo>
                      <a:pt x="0" y="229"/>
                    </a:lnTo>
                    <a:lnTo>
                      <a:pt x="0" y="81"/>
                    </a:lnTo>
                    <a:cubicBezTo>
                      <a:pt x="0" y="36"/>
                      <a:pt x="36" y="0"/>
                      <a:pt x="81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POWER_USER_ID_ICONS_Advocacy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30" y="209"/>
                <a:ext cx="82" cy="82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POWER_USER_ID_ICONS_Advocacy"/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36" y="330"/>
                <a:ext cx="57" cy="123"/>
              </a:xfrm>
              <a:custGeom>
                <a:avLst/>
                <a:gdLst>
                  <a:gd name="T0" fmla="*/ 150 w 150"/>
                  <a:gd name="T1" fmla="*/ 327 h 327"/>
                  <a:gd name="T2" fmla="*/ 22 w 150"/>
                  <a:gd name="T3" fmla="*/ 327 h 327"/>
                  <a:gd name="T4" fmla="*/ 22 w 150"/>
                  <a:gd name="T5" fmla="*/ 94 h 327"/>
                  <a:gd name="T6" fmla="*/ 0 w 150"/>
                  <a:gd name="T7" fmla="*/ 5 h 327"/>
                  <a:gd name="T8" fmla="*/ 33 w 150"/>
                  <a:gd name="T9" fmla="*/ 0 h 327"/>
                  <a:gd name="T10" fmla="*/ 150 w 150"/>
                  <a:gd name="T11" fmla="*/ 117 h 327"/>
                  <a:gd name="T12" fmla="*/ 150 w 150"/>
                  <a:gd name="T13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327">
                    <a:moveTo>
                      <a:pt x="150" y="327"/>
                    </a:moveTo>
                    <a:lnTo>
                      <a:pt x="22" y="327"/>
                    </a:lnTo>
                    <a:lnTo>
                      <a:pt x="22" y="94"/>
                    </a:lnTo>
                    <a:cubicBezTo>
                      <a:pt x="22" y="62"/>
                      <a:pt x="14" y="32"/>
                      <a:pt x="0" y="5"/>
                    </a:cubicBezTo>
                    <a:cubicBezTo>
                      <a:pt x="11" y="2"/>
                      <a:pt x="22" y="0"/>
                      <a:pt x="33" y="0"/>
                    </a:cubicBezTo>
                    <a:cubicBezTo>
                      <a:pt x="98" y="0"/>
                      <a:pt x="150" y="52"/>
                      <a:pt x="150" y="117"/>
                    </a:cubicBezTo>
                    <a:lnTo>
                      <a:pt x="150" y="3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POWER_USER_ID_ICONS_Advocacy"/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9" y="330"/>
                <a:ext cx="57" cy="123"/>
              </a:xfrm>
              <a:custGeom>
                <a:avLst/>
                <a:gdLst>
                  <a:gd name="T0" fmla="*/ 128 w 150"/>
                  <a:gd name="T1" fmla="*/ 94 h 327"/>
                  <a:gd name="T2" fmla="*/ 128 w 150"/>
                  <a:gd name="T3" fmla="*/ 327 h 327"/>
                  <a:gd name="T4" fmla="*/ 0 w 150"/>
                  <a:gd name="T5" fmla="*/ 327 h 327"/>
                  <a:gd name="T6" fmla="*/ 0 w 150"/>
                  <a:gd name="T7" fmla="*/ 117 h 327"/>
                  <a:gd name="T8" fmla="*/ 117 w 150"/>
                  <a:gd name="T9" fmla="*/ 0 h 327"/>
                  <a:gd name="T10" fmla="*/ 150 w 150"/>
                  <a:gd name="T11" fmla="*/ 5 h 327"/>
                  <a:gd name="T12" fmla="*/ 128 w 150"/>
                  <a:gd name="T13" fmla="*/ 9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327">
                    <a:moveTo>
                      <a:pt x="128" y="94"/>
                    </a:moveTo>
                    <a:lnTo>
                      <a:pt x="128" y="327"/>
                    </a:lnTo>
                    <a:lnTo>
                      <a:pt x="0" y="327"/>
                    </a:lnTo>
                    <a:lnTo>
                      <a:pt x="0" y="117"/>
                    </a:lnTo>
                    <a:cubicBezTo>
                      <a:pt x="0" y="52"/>
                      <a:pt x="53" y="0"/>
                      <a:pt x="117" y="0"/>
                    </a:cubicBezTo>
                    <a:cubicBezTo>
                      <a:pt x="129" y="0"/>
                      <a:pt x="139" y="2"/>
                      <a:pt x="150" y="5"/>
                    </a:cubicBezTo>
                    <a:cubicBezTo>
                      <a:pt x="136" y="32"/>
                      <a:pt x="128" y="62"/>
                      <a:pt x="128" y="9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POWER_USER_ID_ICONS_Advocacy"/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07" y="301"/>
                <a:ext cx="128" cy="178"/>
              </a:xfrm>
              <a:custGeom>
                <a:avLst/>
                <a:gdLst>
                  <a:gd name="T0" fmla="*/ 0 w 340"/>
                  <a:gd name="T1" fmla="*/ 471 h 471"/>
                  <a:gd name="T2" fmla="*/ 340 w 340"/>
                  <a:gd name="T3" fmla="*/ 471 h 471"/>
                  <a:gd name="T4" fmla="*/ 340 w 340"/>
                  <a:gd name="T5" fmla="*/ 170 h 471"/>
                  <a:gd name="T6" fmla="*/ 170 w 340"/>
                  <a:gd name="T7" fmla="*/ 0 h 471"/>
                  <a:gd name="T8" fmla="*/ 0 w 340"/>
                  <a:gd name="T9" fmla="*/ 170 h 471"/>
                  <a:gd name="T10" fmla="*/ 0 w 340"/>
                  <a:gd name="T11" fmla="*/ 471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0" h="471">
                    <a:moveTo>
                      <a:pt x="0" y="471"/>
                    </a:moveTo>
                    <a:lnTo>
                      <a:pt x="340" y="471"/>
                    </a:lnTo>
                    <a:lnTo>
                      <a:pt x="340" y="170"/>
                    </a:lnTo>
                    <a:cubicBezTo>
                      <a:pt x="340" y="76"/>
                      <a:pt x="264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lnTo>
                      <a:pt x="0" y="4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POWER_USER_ID_ICONS_Advocacy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3" y="8"/>
                <a:ext cx="253" cy="230"/>
              </a:xfrm>
              <a:custGeom>
                <a:avLst/>
                <a:gdLst>
                  <a:gd name="T0" fmla="*/ 551 w 675"/>
                  <a:gd name="T1" fmla="*/ 0 h 611"/>
                  <a:gd name="T2" fmla="*/ 123 w 675"/>
                  <a:gd name="T3" fmla="*/ 0 h 611"/>
                  <a:gd name="T4" fmla="*/ 0 w 675"/>
                  <a:gd name="T5" fmla="*/ 123 h 611"/>
                  <a:gd name="T6" fmla="*/ 0 w 675"/>
                  <a:gd name="T7" fmla="*/ 326 h 611"/>
                  <a:gd name="T8" fmla="*/ 123 w 675"/>
                  <a:gd name="T9" fmla="*/ 449 h 611"/>
                  <a:gd name="T10" fmla="*/ 167 w 675"/>
                  <a:gd name="T11" fmla="*/ 449 h 611"/>
                  <a:gd name="T12" fmla="*/ 167 w 675"/>
                  <a:gd name="T13" fmla="*/ 611 h 611"/>
                  <a:gd name="T14" fmla="*/ 329 w 675"/>
                  <a:gd name="T15" fmla="*/ 449 h 611"/>
                  <a:gd name="T16" fmla="*/ 551 w 675"/>
                  <a:gd name="T17" fmla="*/ 449 h 611"/>
                  <a:gd name="T18" fmla="*/ 675 w 675"/>
                  <a:gd name="T19" fmla="*/ 326 h 611"/>
                  <a:gd name="T20" fmla="*/ 675 w 675"/>
                  <a:gd name="T21" fmla="*/ 123 h 611"/>
                  <a:gd name="T22" fmla="*/ 551 w 675"/>
                  <a:gd name="T23" fmla="*/ 0 h 611"/>
                  <a:gd name="T24" fmla="*/ 630 w 675"/>
                  <a:gd name="T25" fmla="*/ 326 h 611"/>
                  <a:gd name="T26" fmla="*/ 551 w 675"/>
                  <a:gd name="T27" fmla="*/ 405 h 611"/>
                  <a:gd name="T28" fmla="*/ 311 w 675"/>
                  <a:gd name="T29" fmla="*/ 405 h 611"/>
                  <a:gd name="T30" fmla="*/ 212 w 675"/>
                  <a:gd name="T31" fmla="*/ 504 h 611"/>
                  <a:gd name="T32" fmla="*/ 212 w 675"/>
                  <a:gd name="T33" fmla="*/ 405 h 611"/>
                  <a:gd name="T34" fmla="*/ 123 w 675"/>
                  <a:gd name="T35" fmla="*/ 405 h 611"/>
                  <a:gd name="T36" fmla="*/ 44 w 675"/>
                  <a:gd name="T37" fmla="*/ 326 h 611"/>
                  <a:gd name="T38" fmla="*/ 44 w 675"/>
                  <a:gd name="T39" fmla="*/ 123 h 611"/>
                  <a:gd name="T40" fmla="*/ 123 w 675"/>
                  <a:gd name="T41" fmla="*/ 44 h 611"/>
                  <a:gd name="T42" fmla="*/ 551 w 675"/>
                  <a:gd name="T43" fmla="*/ 44 h 611"/>
                  <a:gd name="T44" fmla="*/ 630 w 675"/>
                  <a:gd name="T45" fmla="*/ 123 h 611"/>
                  <a:gd name="T46" fmla="*/ 630 w 675"/>
                  <a:gd name="T47" fmla="*/ 326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5" h="611">
                    <a:moveTo>
                      <a:pt x="551" y="0"/>
                    </a:moveTo>
                    <a:lnTo>
                      <a:pt x="123" y="0"/>
                    </a:lnTo>
                    <a:cubicBezTo>
                      <a:pt x="55" y="0"/>
                      <a:pt x="0" y="55"/>
                      <a:pt x="0" y="123"/>
                    </a:cubicBezTo>
                    <a:lnTo>
                      <a:pt x="0" y="326"/>
                    </a:lnTo>
                    <a:cubicBezTo>
                      <a:pt x="0" y="394"/>
                      <a:pt x="55" y="449"/>
                      <a:pt x="123" y="449"/>
                    </a:cubicBezTo>
                    <a:lnTo>
                      <a:pt x="167" y="449"/>
                    </a:lnTo>
                    <a:lnTo>
                      <a:pt x="167" y="611"/>
                    </a:lnTo>
                    <a:lnTo>
                      <a:pt x="329" y="449"/>
                    </a:lnTo>
                    <a:lnTo>
                      <a:pt x="551" y="449"/>
                    </a:lnTo>
                    <a:cubicBezTo>
                      <a:pt x="619" y="449"/>
                      <a:pt x="675" y="394"/>
                      <a:pt x="675" y="326"/>
                    </a:cubicBezTo>
                    <a:lnTo>
                      <a:pt x="675" y="123"/>
                    </a:lnTo>
                    <a:cubicBezTo>
                      <a:pt x="675" y="55"/>
                      <a:pt x="619" y="0"/>
                      <a:pt x="551" y="0"/>
                    </a:cubicBezTo>
                    <a:close/>
                    <a:moveTo>
                      <a:pt x="630" y="326"/>
                    </a:moveTo>
                    <a:cubicBezTo>
                      <a:pt x="630" y="370"/>
                      <a:pt x="595" y="405"/>
                      <a:pt x="551" y="405"/>
                    </a:cubicBezTo>
                    <a:lnTo>
                      <a:pt x="311" y="405"/>
                    </a:lnTo>
                    <a:lnTo>
                      <a:pt x="212" y="504"/>
                    </a:lnTo>
                    <a:lnTo>
                      <a:pt x="212" y="405"/>
                    </a:lnTo>
                    <a:lnTo>
                      <a:pt x="123" y="405"/>
                    </a:lnTo>
                    <a:cubicBezTo>
                      <a:pt x="80" y="405"/>
                      <a:pt x="44" y="370"/>
                      <a:pt x="44" y="326"/>
                    </a:cubicBezTo>
                    <a:lnTo>
                      <a:pt x="44" y="123"/>
                    </a:lnTo>
                    <a:cubicBezTo>
                      <a:pt x="44" y="80"/>
                      <a:pt x="80" y="44"/>
                      <a:pt x="123" y="44"/>
                    </a:cubicBezTo>
                    <a:lnTo>
                      <a:pt x="551" y="44"/>
                    </a:lnTo>
                    <a:cubicBezTo>
                      <a:pt x="595" y="44"/>
                      <a:pt x="630" y="80"/>
                      <a:pt x="630" y="123"/>
                    </a:cubicBezTo>
                    <a:lnTo>
                      <a:pt x="630" y="3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001042" y="3297723"/>
            <a:ext cx="923636" cy="923636"/>
            <a:chOff x="1001042" y="3389798"/>
            <a:chExt cx="923636" cy="923636"/>
          </a:xfrm>
        </p:grpSpPr>
        <p:sp>
          <p:nvSpPr>
            <p:cNvPr id="6" name="Oval 5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1001042" y="3389798"/>
              <a:ext cx="923636" cy="92363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>
                      <a:scrgbClr r="0" g="0" b="0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9" name="Oval 8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1043026" y="3431782"/>
              <a:ext cx="839669" cy="839669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>
                  <a:rot lat="0" lon="0" rev="0"/>
                </a:camera>
                <a:lightRig rig="threePt" dir="t"/>
              </a:scene3d>
              <a:sp3d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>
                    <a:scrgbClr r="0" g="0" b="0"/>
                  </a:glo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3" name="POWER_USER_ID_ICONS_Atomic"/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 bwMode="auto">
            <a:xfrm>
              <a:off x="1181215" y="3526883"/>
              <a:ext cx="585788" cy="652463"/>
              <a:chOff x="62" y="39"/>
              <a:chExt cx="369" cy="411"/>
            </a:xfrm>
            <a:solidFill>
              <a:schemeClr val="bg1"/>
            </a:solidFill>
          </p:grpSpPr>
          <p:sp>
            <p:nvSpPr>
              <p:cNvPr id="24" name="POWER_USER_ID_ICONS_Atomic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75" y="39"/>
                <a:ext cx="142" cy="411"/>
              </a:xfrm>
              <a:custGeom>
                <a:avLst/>
                <a:gdLst>
                  <a:gd name="T0" fmla="*/ 154 w 308"/>
                  <a:gd name="T1" fmla="*/ 0 h 889"/>
                  <a:gd name="T2" fmla="*/ 90 w 308"/>
                  <a:gd name="T3" fmla="*/ 39 h 889"/>
                  <a:gd name="T4" fmla="*/ 43 w 308"/>
                  <a:gd name="T5" fmla="*/ 135 h 889"/>
                  <a:gd name="T6" fmla="*/ 0 w 308"/>
                  <a:gd name="T7" fmla="*/ 445 h 889"/>
                  <a:gd name="T8" fmla="*/ 43 w 308"/>
                  <a:gd name="T9" fmla="*/ 755 h 889"/>
                  <a:gd name="T10" fmla="*/ 90 w 308"/>
                  <a:gd name="T11" fmla="*/ 851 h 889"/>
                  <a:gd name="T12" fmla="*/ 154 w 308"/>
                  <a:gd name="T13" fmla="*/ 889 h 889"/>
                  <a:gd name="T14" fmla="*/ 218 w 308"/>
                  <a:gd name="T15" fmla="*/ 851 h 889"/>
                  <a:gd name="T16" fmla="*/ 265 w 308"/>
                  <a:gd name="T17" fmla="*/ 755 h 889"/>
                  <a:gd name="T18" fmla="*/ 308 w 308"/>
                  <a:gd name="T19" fmla="*/ 445 h 889"/>
                  <a:gd name="T20" fmla="*/ 265 w 308"/>
                  <a:gd name="T21" fmla="*/ 135 h 889"/>
                  <a:gd name="T22" fmla="*/ 218 w 308"/>
                  <a:gd name="T23" fmla="*/ 39 h 889"/>
                  <a:gd name="T24" fmla="*/ 154 w 308"/>
                  <a:gd name="T25" fmla="*/ 0 h 889"/>
                  <a:gd name="T26" fmla="*/ 154 w 308"/>
                  <a:gd name="T27" fmla="*/ 20 h 889"/>
                  <a:gd name="T28" fmla="*/ 202 w 308"/>
                  <a:gd name="T29" fmla="*/ 51 h 889"/>
                  <a:gd name="T30" fmla="*/ 247 w 308"/>
                  <a:gd name="T31" fmla="*/ 141 h 889"/>
                  <a:gd name="T32" fmla="*/ 288 w 308"/>
                  <a:gd name="T33" fmla="*/ 445 h 889"/>
                  <a:gd name="T34" fmla="*/ 247 w 308"/>
                  <a:gd name="T35" fmla="*/ 748 h 889"/>
                  <a:gd name="T36" fmla="*/ 202 w 308"/>
                  <a:gd name="T37" fmla="*/ 838 h 889"/>
                  <a:gd name="T38" fmla="*/ 154 w 308"/>
                  <a:gd name="T39" fmla="*/ 869 h 889"/>
                  <a:gd name="T40" fmla="*/ 106 w 308"/>
                  <a:gd name="T41" fmla="*/ 838 h 889"/>
                  <a:gd name="T42" fmla="*/ 62 w 308"/>
                  <a:gd name="T43" fmla="*/ 748 h 889"/>
                  <a:gd name="T44" fmla="*/ 20 w 308"/>
                  <a:gd name="T45" fmla="*/ 445 h 889"/>
                  <a:gd name="T46" fmla="*/ 62 w 308"/>
                  <a:gd name="T47" fmla="*/ 141 h 889"/>
                  <a:gd name="T48" fmla="*/ 106 w 308"/>
                  <a:gd name="T49" fmla="*/ 51 h 889"/>
                  <a:gd name="T50" fmla="*/ 154 w 308"/>
                  <a:gd name="T51" fmla="*/ 2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8" h="889">
                    <a:moveTo>
                      <a:pt x="154" y="0"/>
                    </a:moveTo>
                    <a:cubicBezTo>
                      <a:pt x="130" y="0"/>
                      <a:pt x="109" y="15"/>
                      <a:pt x="90" y="39"/>
                    </a:cubicBezTo>
                    <a:cubicBezTo>
                      <a:pt x="72" y="62"/>
                      <a:pt x="56" y="95"/>
                      <a:pt x="43" y="135"/>
                    </a:cubicBezTo>
                    <a:cubicBezTo>
                      <a:pt x="16" y="214"/>
                      <a:pt x="0" y="324"/>
                      <a:pt x="0" y="445"/>
                    </a:cubicBezTo>
                    <a:cubicBezTo>
                      <a:pt x="0" y="565"/>
                      <a:pt x="16" y="675"/>
                      <a:pt x="43" y="755"/>
                    </a:cubicBezTo>
                    <a:cubicBezTo>
                      <a:pt x="56" y="795"/>
                      <a:pt x="72" y="827"/>
                      <a:pt x="90" y="851"/>
                    </a:cubicBezTo>
                    <a:cubicBezTo>
                      <a:pt x="109" y="874"/>
                      <a:pt x="130" y="889"/>
                      <a:pt x="154" y="889"/>
                    </a:cubicBezTo>
                    <a:cubicBezTo>
                      <a:pt x="178" y="889"/>
                      <a:pt x="200" y="874"/>
                      <a:pt x="218" y="851"/>
                    </a:cubicBezTo>
                    <a:cubicBezTo>
                      <a:pt x="237" y="827"/>
                      <a:pt x="252" y="795"/>
                      <a:pt x="265" y="755"/>
                    </a:cubicBezTo>
                    <a:cubicBezTo>
                      <a:pt x="292" y="675"/>
                      <a:pt x="308" y="565"/>
                      <a:pt x="308" y="445"/>
                    </a:cubicBezTo>
                    <a:cubicBezTo>
                      <a:pt x="308" y="324"/>
                      <a:pt x="292" y="214"/>
                      <a:pt x="265" y="135"/>
                    </a:cubicBezTo>
                    <a:cubicBezTo>
                      <a:pt x="252" y="95"/>
                      <a:pt x="237" y="62"/>
                      <a:pt x="218" y="39"/>
                    </a:cubicBezTo>
                    <a:cubicBezTo>
                      <a:pt x="200" y="15"/>
                      <a:pt x="178" y="0"/>
                      <a:pt x="154" y="0"/>
                    </a:cubicBezTo>
                    <a:close/>
                    <a:moveTo>
                      <a:pt x="154" y="20"/>
                    </a:moveTo>
                    <a:cubicBezTo>
                      <a:pt x="170" y="20"/>
                      <a:pt x="186" y="30"/>
                      <a:pt x="202" y="51"/>
                    </a:cubicBezTo>
                    <a:cubicBezTo>
                      <a:pt x="218" y="71"/>
                      <a:pt x="234" y="102"/>
                      <a:pt x="247" y="141"/>
                    </a:cubicBezTo>
                    <a:cubicBezTo>
                      <a:pt x="272" y="218"/>
                      <a:pt x="288" y="326"/>
                      <a:pt x="288" y="445"/>
                    </a:cubicBezTo>
                    <a:cubicBezTo>
                      <a:pt x="288" y="563"/>
                      <a:pt x="272" y="671"/>
                      <a:pt x="247" y="748"/>
                    </a:cubicBezTo>
                    <a:cubicBezTo>
                      <a:pt x="234" y="787"/>
                      <a:pt x="218" y="818"/>
                      <a:pt x="202" y="838"/>
                    </a:cubicBezTo>
                    <a:cubicBezTo>
                      <a:pt x="186" y="859"/>
                      <a:pt x="170" y="869"/>
                      <a:pt x="154" y="869"/>
                    </a:cubicBezTo>
                    <a:cubicBezTo>
                      <a:pt x="138" y="869"/>
                      <a:pt x="122" y="859"/>
                      <a:pt x="106" y="838"/>
                    </a:cubicBezTo>
                    <a:cubicBezTo>
                      <a:pt x="90" y="818"/>
                      <a:pt x="75" y="787"/>
                      <a:pt x="62" y="748"/>
                    </a:cubicBezTo>
                    <a:cubicBezTo>
                      <a:pt x="36" y="671"/>
                      <a:pt x="20" y="563"/>
                      <a:pt x="20" y="445"/>
                    </a:cubicBezTo>
                    <a:cubicBezTo>
                      <a:pt x="20" y="326"/>
                      <a:pt x="36" y="218"/>
                      <a:pt x="62" y="141"/>
                    </a:cubicBezTo>
                    <a:cubicBezTo>
                      <a:pt x="75" y="102"/>
                      <a:pt x="90" y="71"/>
                      <a:pt x="106" y="51"/>
                    </a:cubicBezTo>
                    <a:cubicBezTo>
                      <a:pt x="122" y="30"/>
                      <a:pt x="138" y="20"/>
                      <a:pt x="154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POWER_USER_ID_ICONS_Atomic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" y="93"/>
                <a:ext cx="317" cy="303"/>
              </a:xfrm>
              <a:custGeom>
                <a:avLst/>
                <a:gdLst>
                  <a:gd name="T0" fmla="*/ 667 w 688"/>
                  <a:gd name="T1" fmla="*/ 23 h 655"/>
                  <a:gd name="T2" fmla="*/ 596 w 688"/>
                  <a:gd name="T3" fmla="*/ 3 h 655"/>
                  <a:gd name="T4" fmla="*/ 494 w 688"/>
                  <a:gd name="T5" fmla="*/ 34 h 655"/>
                  <a:gd name="T6" fmla="*/ 239 w 688"/>
                  <a:gd name="T7" fmla="*/ 216 h 655"/>
                  <a:gd name="T8" fmla="*/ 42 w 688"/>
                  <a:gd name="T9" fmla="*/ 459 h 655"/>
                  <a:gd name="T10" fmla="*/ 5 w 688"/>
                  <a:gd name="T11" fmla="*/ 560 h 655"/>
                  <a:gd name="T12" fmla="*/ 21 w 688"/>
                  <a:gd name="T13" fmla="*/ 632 h 655"/>
                  <a:gd name="T14" fmla="*/ 93 w 688"/>
                  <a:gd name="T15" fmla="*/ 653 h 655"/>
                  <a:gd name="T16" fmla="*/ 195 w 688"/>
                  <a:gd name="T17" fmla="*/ 621 h 655"/>
                  <a:gd name="T18" fmla="*/ 450 w 688"/>
                  <a:gd name="T19" fmla="*/ 440 h 655"/>
                  <a:gd name="T20" fmla="*/ 646 w 688"/>
                  <a:gd name="T21" fmla="*/ 196 h 655"/>
                  <a:gd name="T22" fmla="*/ 684 w 688"/>
                  <a:gd name="T23" fmla="*/ 96 h 655"/>
                  <a:gd name="T24" fmla="*/ 667 w 688"/>
                  <a:gd name="T25" fmla="*/ 23 h 655"/>
                  <a:gd name="T26" fmla="*/ 653 w 688"/>
                  <a:gd name="T27" fmla="*/ 37 h 655"/>
                  <a:gd name="T28" fmla="*/ 664 w 688"/>
                  <a:gd name="T29" fmla="*/ 92 h 655"/>
                  <a:gd name="T30" fmla="*/ 629 w 688"/>
                  <a:gd name="T31" fmla="*/ 186 h 655"/>
                  <a:gd name="T32" fmla="*/ 436 w 688"/>
                  <a:gd name="T33" fmla="*/ 425 h 655"/>
                  <a:gd name="T34" fmla="*/ 187 w 688"/>
                  <a:gd name="T35" fmla="*/ 603 h 655"/>
                  <a:gd name="T36" fmla="*/ 91 w 688"/>
                  <a:gd name="T37" fmla="*/ 633 h 655"/>
                  <a:gd name="T38" fmla="*/ 36 w 688"/>
                  <a:gd name="T39" fmla="*/ 618 h 655"/>
                  <a:gd name="T40" fmla="*/ 25 w 688"/>
                  <a:gd name="T41" fmla="*/ 562 h 655"/>
                  <a:gd name="T42" fmla="*/ 60 w 688"/>
                  <a:gd name="T43" fmla="*/ 469 h 655"/>
                  <a:gd name="T44" fmla="*/ 253 w 688"/>
                  <a:gd name="T45" fmla="*/ 230 h 655"/>
                  <a:gd name="T46" fmla="*/ 502 w 688"/>
                  <a:gd name="T47" fmla="*/ 52 h 655"/>
                  <a:gd name="T48" fmla="*/ 598 w 688"/>
                  <a:gd name="T49" fmla="*/ 22 h 655"/>
                  <a:gd name="T50" fmla="*/ 653 w 688"/>
                  <a:gd name="T51" fmla="*/ 37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8" h="655">
                    <a:moveTo>
                      <a:pt x="667" y="23"/>
                    </a:moveTo>
                    <a:cubicBezTo>
                      <a:pt x="651" y="6"/>
                      <a:pt x="626" y="0"/>
                      <a:pt x="596" y="3"/>
                    </a:cubicBezTo>
                    <a:cubicBezTo>
                      <a:pt x="566" y="5"/>
                      <a:pt x="532" y="16"/>
                      <a:pt x="494" y="34"/>
                    </a:cubicBezTo>
                    <a:cubicBezTo>
                      <a:pt x="417" y="69"/>
                      <a:pt x="327" y="133"/>
                      <a:pt x="239" y="216"/>
                    </a:cubicBezTo>
                    <a:cubicBezTo>
                      <a:pt x="151" y="298"/>
                      <a:pt x="82" y="385"/>
                      <a:pt x="42" y="459"/>
                    </a:cubicBezTo>
                    <a:cubicBezTo>
                      <a:pt x="22" y="496"/>
                      <a:pt x="9" y="530"/>
                      <a:pt x="5" y="560"/>
                    </a:cubicBezTo>
                    <a:cubicBezTo>
                      <a:pt x="0" y="589"/>
                      <a:pt x="5" y="615"/>
                      <a:pt x="21" y="632"/>
                    </a:cubicBezTo>
                    <a:cubicBezTo>
                      <a:pt x="38" y="649"/>
                      <a:pt x="63" y="655"/>
                      <a:pt x="93" y="653"/>
                    </a:cubicBezTo>
                    <a:cubicBezTo>
                      <a:pt x="122" y="650"/>
                      <a:pt x="157" y="639"/>
                      <a:pt x="195" y="621"/>
                    </a:cubicBezTo>
                    <a:cubicBezTo>
                      <a:pt x="271" y="586"/>
                      <a:pt x="362" y="522"/>
                      <a:pt x="450" y="440"/>
                    </a:cubicBezTo>
                    <a:cubicBezTo>
                      <a:pt x="538" y="357"/>
                      <a:pt x="606" y="270"/>
                      <a:pt x="646" y="196"/>
                    </a:cubicBezTo>
                    <a:cubicBezTo>
                      <a:pt x="666" y="159"/>
                      <a:pt x="679" y="125"/>
                      <a:pt x="684" y="96"/>
                    </a:cubicBezTo>
                    <a:cubicBezTo>
                      <a:pt x="688" y="66"/>
                      <a:pt x="684" y="40"/>
                      <a:pt x="667" y="23"/>
                    </a:cubicBezTo>
                    <a:close/>
                    <a:moveTo>
                      <a:pt x="653" y="37"/>
                    </a:moveTo>
                    <a:cubicBezTo>
                      <a:pt x="664" y="48"/>
                      <a:pt x="668" y="67"/>
                      <a:pt x="664" y="92"/>
                    </a:cubicBezTo>
                    <a:cubicBezTo>
                      <a:pt x="660" y="118"/>
                      <a:pt x="648" y="151"/>
                      <a:pt x="629" y="186"/>
                    </a:cubicBezTo>
                    <a:cubicBezTo>
                      <a:pt x="590" y="258"/>
                      <a:pt x="523" y="343"/>
                      <a:pt x="436" y="425"/>
                    </a:cubicBezTo>
                    <a:cubicBezTo>
                      <a:pt x="350" y="507"/>
                      <a:pt x="260" y="569"/>
                      <a:pt x="187" y="603"/>
                    </a:cubicBezTo>
                    <a:cubicBezTo>
                      <a:pt x="150" y="620"/>
                      <a:pt x="117" y="630"/>
                      <a:pt x="91" y="633"/>
                    </a:cubicBezTo>
                    <a:cubicBezTo>
                      <a:pt x="65" y="635"/>
                      <a:pt x="46" y="630"/>
                      <a:pt x="36" y="618"/>
                    </a:cubicBezTo>
                    <a:cubicBezTo>
                      <a:pt x="25" y="607"/>
                      <a:pt x="21" y="588"/>
                      <a:pt x="25" y="562"/>
                    </a:cubicBezTo>
                    <a:cubicBezTo>
                      <a:pt x="29" y="537"/>
                      <a:pt x="41" y="504"/>
                      <a:pt x="60" y="469"/>
                    </a:cubicBezTo>
                    <a:cubicBezTo>
                      <a:pt x="99" y="397"/>
                      <a:pt x="166" y="312"/>
                      <a:pt x="253" y="230"/>
                    </a:cubicBezTo>
                    <a:cubicBezTo>
                      <a:pt x="339" y="149"/>
                      <a:pt x="428" y="86"/>
                      <a:pt x="502" y="52"/>
                    </a:cubicBezTo>
                    <a:cubicBezTo>
                      <a:pt x="539" y="35"/>
                      <a:pt x="572" y="25"/>
                      <a:pt x="598" y="22"/>
                    </a:cubicBezTo>
                    <a:cubicBezTo>
                      <a:pt x="624" y="20"/>
                      <a:pt x="642" y="25"/>
                      <a:pt x="653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POWER_USER_ID_ICONS_Atomic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2" y="125"/>
                <a:ext cx="369" cy="239"/>
              </a:xfrm>
              <a:custGeom>
                <a:avLst/>
                <a:gdLst>
                  <a:gd name="T0" fmla="*/ 787 w 799"/>
                  <a:gd name="T1" fmla="*/ 475 h 517"/>
                  <a:gd name="T2" fmla="*/ 785 w 799"/>
                  <a:gd name="T3" fmla="*/ 401 h 517"/>
                  <a:gd name="T4" fmla="*/ 724 w 799"/>
                  <a:gd name="T5" fmla="*/ 312 h 517"/>
                  <a:gd name="T6" fmla="*/ 474 w 799"/>
                  <a:gd name="T7" fmla="*/ 124 h 517"/>
                  <a:gd name="T8" fmla="*/ 183 w 799"/>
                  <a:gd name="T9" fmla="*/ 10 h 517"/>
                  <a:gd name="T10" fmla="*/ 76 w 799"/>
                  <a:gd name="T11" fmla="*/ 5 h 517"/>
                  <a:gd name="T12" fmla="*/ 12 w 799"/>
                  <a:gd name="T13" fmla="*/ 42 h 517"/>
                  <a:gd name="T14" fmla="*/ 13 w 799"/>
                  <a:gd name="T15" fmla="*/ 117 h 517"/>
                  <a:gd name="T16" fmla="*/ 74 w 799"/>
                  <a:gd name="T17" fmla="*/ 205 h 517"/>
                  <a:gd name="T18" fmla="*/ 324 w 799"/>
                  <a:gd name="T19" fmla="*/ 393 h 517"/>
                  <a:gd name="T20" fmla="*/ 616 w 799"/>
                  <a:gd name="T21" fmla="*/ 507 h 517"/>
                  <a:gd name="T22" fmla="*/ 723 w 799"/>
                  <a:gd name="T23" fmla="*/ 512 h 517"/>
                  <a:gd name="T24" fmla="*/ 787 w 799"/>
                  <a:gd name="T25" fmla="*/ 475 h 517"/>
                  <a:gd name="T26" fmla="*/ 770 w 799"/>
                  <a:gd name="T27" fmla="*/ 465 h 517"/>
                  <a:gd name="T28" fmla="*/ 720 w 799"/>
                  <a:gd name="T29" fmla="*/ 492 h 517"/>
                  <a:gd name="T30" fmla="*/ 620 w 799"/>
                  <a:gd name="T31" fmla="*/ 487 h 517"/>
                  <a:gd name="T32" fmla="*/ 334 w 799"/>
                  <a:gd name="T33" fmla="*/ 376 h 517"/>
                  <a:gd name="T34" fmla="*/ 89 w 799"/>
                  <a:gd name="T35" fmla="*/ 191 h 517"/>
                  <a:gd name="T36" fmla="*/ 32 w 799"/>
                  <a:gd name="T37" fmla="*/ 109 h 517"/>
                  <a:gd name="T38" fmla="*/ 29 w 799"/>
                  <a:gd name="T39" fmla="*/ 52 h 517"/>
                  <a:gd name="T40" fmla="*/ 79 w 799"/>
                  <a:gd name="T41" fmla="*/ 25 h 517"/>
                  <a:gd name="T42" fmla="*/ 179 w 799"/>
                  <a:gd name="T43" fmla="*/ 30 h 517"/>
                  <a:gd name="T44" fmla="*/ 465 w 799"/>
                  <a:gd name="T45" fmla="*/ 142 h 517"/>
                  <a:gd name="T46" fmla="*/ 710 w 799"/>
                  <a:gd name="T47" fmla="*/ 326 h 517"/>
                  <a:gd name="T48" fmla="*/ 767 w 799"/>
                  <a:gd name="T49" fmla="*/ 408 h 517"/>
                  <a:gd name="T50" fmla="*/ 770 w 799"/>
                  <a:gd name="T51" fmla="*/ 465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9" h="517">
                    <a:moveTo>
                      <a:pt x="787" y="475"/>
                    </a:moveTo>
                    <a:cubicBezTo>
                      <a:pt x="799" y="454"/>
                      <a:pt x="796" y="428"/>
                      <a:pt x="785" y="401"/>
                    </a:cubicBezTo>
                    <a:cubicBezTo>
                      <a:pt x="774" y="373"/>
                      <a:pt x="753" y="343"/>
                      <a:pt x="724" y="312"/>
                    </a:cubicBezTo>
                    <a:cubicBezTo>
                      <a:pt x="667" y="250"/>
                      <a:pt x="580" y="183"/>
                      <a:pt x="474" y="124"/>
                    </a:cubicBezTo>
                    <a:cubicBezTo>
                      <a:pt x="369" y="65"/>
                      <a:pt x="265" y="26"/>
                      <a:pt x="183" y="10"/>
                    </a:cubicBezTo>
                    <a:cubicBezTo>
                      <a:pt x="141" y="2"/>
                      <a:pt x="105" y="0"/>
                      <a:pt x="76" y="5"/>
                    </a:cubicBezTo>
                    <a:cubicBezTo>
                      <a:pt x="46" y="10"/>
                      <a:pt x="23" y="21"/>
                      <a:pt x="12" y="42"/>
                    </a:cubicBezTo>
                    <a:cubicBezTo>
                      <a:pt x="0" y="63"/>
                      <a:pt x="2" y="89"/>
                      <a:pt x="13" y="117"/>
                    </a:cubicBezTo>
                    <a:cubicBezTo>
                      <a:pt x="25" y="144"/>
                      <a:pt x="46" y="174"/>
                      <a:pt x="74" y="205"/>
                    </a:cubicBezTo>
                    <a:cubicBezTo>
                      <a:pt x="131" y="267"/>
                      <a:pt x="219" y="334"/>
                      <a:pt x="324" y="393"/>
                    </a:cubicBezTo>
                    <a:cubicBezTo>
                      <a:pt x="430" y="452"/>
                      <a:pt x="533" y="491"/>
                      <a:pt x="616" y="507"/>
                    </a:cubicBezTo>
                    <a:cubicBezTo>
                      <a:pt x="657" y="515"/>
                      <a:pt x="693" y="517"/>
                      <a:pt x="723" y="512"/>
                    </a:cubicBezTo>
                    <a:cubicBezTo>
                      <a:pt x="752" y="508"/>
                      <a:pt x="776" y="496"/>
                      <a:pt x="787" y="475"/>
                    </a:cubicBezTo>
                    <a:close/>
                    <a:moveTo>
                      <a:pt x="770" y="465"/>
                    </a:moveTo>
                    <a:cubicBezTo>
                      <a:pt x="762" y="479"/>
                      <a:pt x="746" y="488"/>
                      <a:pt x="720" y="492"/>
                    </a:cubicBezTo>
                    <a:cubicBezTo>
                      <a:pt x="694" y="496"/>
                      <a:pt x="660" y="495"/>
                      <a:pt x="620" y="487"/>
                    </a:cubicBezTo>
                    <a:cubicBezTo>
                      <a:pt x="540" y="472"/>
                      <a:pt x="438" y="434"/>
                      <a:pt x="334" y="376"/>
                    </a:cubicBezTo>
                    <a:cubicBezTo>
                      <a:pt x="230" y="318"/>
                      <a:pt x="144" y="251"/>
                      <a:pt x="89" y="191"/>
                    </a:cubicBezTo>
                    <a:cubicBezTo>
                      <a:pt x="62" y="162"/>
                      <a:pt x="42" y="133"/>
                      <a:pt x="32" y="109"/>
                    </a:cubicBezTo>
                    <a:cubicBezTo>
                      <a:pt x="22" y="85"/>
                      <a:pt x="21" y="66"/>
                      <a:pt x="29" y="52"/>
                    </a:cubicBezTo>
                    <a:cubicBezTo>
                      <a:pt x="37" y="38"/>
                      <a:pt x="53" y="29"/>
                      <a:pt x="79" y="25"/>
                    </a:cubicBezTo>
                    <a:cubicBezTo>
                      <a:pt x="105" y="21"/>
                      <a:pt x="139" y="23"/>
                      <a:pt x="179" y="30"/>
                    </a:cubicBezTo>
                    <a:cubicBezTo>
                      <a:pt x="259" y="45"/>
                      <a:pt x="361" y="84"/>
                      <a:pt x="465" y="142"/>
                    </a:cubicBezTo>
                    <a:cubicBezTo>
                      <a:pt x="568" y="200"/>
                      <a:pt x="655" y="266"/>
                      <a:pt x="710" y="326"/>
                    </a:cubicBezTo>
                    <a:cubicBezTo>
                      <a:pt x="737" y="356"/>
                      <a:pt x="757" y="384"/>
                      <a:pt x="767" y="408"/>
                    </a:cubicBezTo>
                    <a:cubicBezTo>
                      <a:pt x="777" y="432"/>
                      <a:pt x="777" y="451"/>
                      <a:pt x="770" y="4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POWER_USER_ID_ICONS_Atomic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" y="180"/>
                <a:ext cx="37" cy="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POWER_USER_ID_ICONS_Atomic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51" y="183"/>
                <a:ext cx="37" cy="3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POWER_USER_ID_ICONS_Atomic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78" y="362"/>
                <a:ext cx="38" cy="3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POWER_USER_ID_ICONS_Atomic"/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09" y="212"/>
                <a:ext cx="42" cy="37"/>
              </a:xfrm>
              <a:custGeom>
                <a:avLst/>
                <a:gdLst>
                  <a:gd name="T0" fmla="*/ 48 w 91"/>
                  <a:gd name="T1" fmla="*/ 0 h 81"/>
                  <a:gd name="T2" fmla="*/ 0 w 91"/>
                  <a:gd name="T3" fmla="*/ 50 h 81"/>
                  <a:gd name="T4" fmla="*/ 11 w 91"/>
                  <a:gd name="T5" fmla="*/ 81 h 81"/>
                  <a:gd name="T6" fmla="*/ 59 w 91"/>
                  <a:gd name="T7" fmla="*/ 59 h 81"/>
                  <a:gd name="T8" fmla="*/ 60 w 91"/>
                  <a:gd name="T9" fmla="*/ 59 h 81"/>
                  <a:gd name="T10" fmla="*/ 91 w 91"/>
                  <a:gd name="T11" fmla="*/ 28 h 81"/>
                  <a:gd name="T12" fmla="*/ 48 w 91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1">
                    <a:moveTo>
                      <a:pt x="48" y="0"/>
                    </a:moveTo>
                    <a:cubicBezTo>
                      <a:pt x="22" y="0"/>
                      <a:pt x="0" y="23"/>
                      <a:pt x="0" y="50"/>
                    </a:cubicBezTo>
                    <a:cubicBezTo>
                      <a:pt x="0" y="62"/>
                      <a:pt x="4" y="73"/>
                      <a:pt x="11" y="81"/>
                    </a:cubicBezTo>
                    <a:cubicBezTo>
                      <a:pt x="23" y="68"/>
                      <a:pt x="40" y="59"/>
                      <a:pt x="59" y="59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7" y="45"/>
                      <a:pt x="78" y="34"/>
                      <a:pt x="91" y="28"/>
                    </a:cubicBezTo>
                    <a:cubicBezTo>
                      <a:pt x="83" y="12"/>
                      <a:pt x="67" y="0"/>
                      <a:pt x="4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POWER_USER_ID_ICONS_Atomic"/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12" y="244"/>
                <a:ext cx="40" cy="46"/>
              </a:xfrm>
              <a:custGeom>
                <a:avLst/>
                <a:gdLst>
                  <a:gd name="T0" fmla="*/ 49 w 87"/>
                  <a:gd name="T1" fmla="*/ 0 h 100"/>
                  <a:gd name="T2" fmla="*/ 0 w 87"/>
                  <a:gd name="T3" fmla="*/ 50 h 100"/>
                  <a:gd name="T4" fmla="*/ 49 w 87"/>
                  <a:gd name="T5" fmla="*/ 100 h 100"/>
                  <a:gd name="T6" fmla="*/ 87 w 87"/>
                  <a:gd name="T7" fmla="*/ 81 h 100"/>
                  <a:gd name="T8" fmla="*/ 51 w 87"/>
                  <a:gd name="T9" fmla="*/ 20 h 100"/>
                  <a:gd name="T10" fmla="*/ 54 w 87"/>
                  <a:gd name="T11" fmla="*/ 0 h 100"/>
                  <a:gd name="T12" fmla="*/ 49 w 87"/>
                  <a:gd name="T1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00">
                    <a:moveTo>
                      <a:pt x="49" y="0"/>
                    </a:moveTo>
                    <a:cubicBezTo>
                      <a:pt x="22" y="0"/>
                      <a:pt x="0" y="23"/>
                      <a:pt x="0" y="50"/>
                    </a:cubicBezTo>
                    <a:cubicBezTo>
                      <a:pt x="0" y="78"/>
                      <a:pt x="22" y="100"/>
                      <a:pt x="49" y="100"/>
                    </a:cubicBezTo>
                    <a:cubicBezTo>
                      <a:pt x="64" y="100"/>
                      <a:pt x="78" y="93"/>
                      <a:pt x="87" y="81"/>
                    </a:cubicBezTo>
                    <a:cubicBezTo>
                      <a:pt x="66" y="69"/>
                      <a:pt x="51" y="46"/>
                      <a:pt x="51" y="20"/>
                    </a:cubicBezTo>
                    <a:cubicBezTo>
                      <a:pt x="51" y="13"/>
                      <a:pt x="52" y="7"/>
                      <a:pt x="54" y="0"/>
                    </a:cubicBezTo>
                    <a:cubicBezTo>
                      <a:pt x="52" y="0"/>
                      <a:pt x="51" y="0"/>
                      <a:pt x="4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POWER_USER_ID_ICONS_Atomic"/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39" y="216"/>
                <a:ext cx="52" cy="63"/>
              </a:xfrm>
              <a:custGeom>
                <a:avLst/>
                <a:gdLst>
                  <a:gd name="T0" fmla="*/ 112 w 112"/>
                  <a:gd name="T1" fmla="*/ 77 h 135"/>
                  <a:gd name="T2" fmla="*/ 56 w 112"/>
                  <a:gd name="T3" fmla="*/ 135 h 135"/>
                  <a:gd name="T4" fmla="*/ 0 w 112"/>
                  <a:gd name="T5" fmla="*/ 77 h 135"/>
                  <a:gd name="T6" fmla="*/ 112 w 112"/>
                  <a:gd name="T7" fmla="*/ 7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35">
                    <a:moveTo>
                      <a:pt x="112" y="77"/>
                    </a:moveTo>
                    <a:cubicBezTo>
                      <a:pt x="112" y="109"/>
                      <a:pt x="87" y="135"/>
                      <a:pt x="56" y="135"/>
                    </a:cubicBezTo>
                    <a:cubicBezTo>
                      <a:pt x="25" y="135"/>
                      <a:pt x="0" y="109"/>
                      <a:pt x="0" y="77"/>
                    </a:cubicBezTo>
                    <a:cubicBezTo>
                      <a:pt x="0" y="0"/>
                      <a:pt x="112" y="0"/>
                      <a:pt x="112" y="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2080590" y="1464366"/>
            <a:ext cx="5120310" cy="1107996"/>
            <a:chOff x="2080590" y="1553266"/>
            <a:chExt cx="5120310" cy="1107996"/>
          </a:xfrm>
        </p:grpSpPr>
        <p:sp>
          <p:nvSpPr>
            <p:cNvPr id="37" name="TextBox 36"/>
            <p:cNvSpPr txBox="1"/>
            <p:nvPr/>
          </p:nvSpPr>
          <p:spPr>
            <a:xfrm>
              <a:off x="2080590" y="2014931"/>
              <a:ext cx="51203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It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consists of encoding layers that process the input iteratively one layer after another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80590" y="1553266"/>
              <a:ext cx="5120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6464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Encoders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0590" y="3216017"/>
            <a:ext cx="5120310" cy="1661994"/>
            <a:chOff x="2080590" y="1553266"/>
            <a:chExt cx="5120310" cy="1661994"/>
          </a:xfrm>
        </p:grpSpPr>
        <p:sp>
          <p:nvSpPr>
            <p:cNvPr id="41" name="TextBox 40"/>
            <p:cNvSpPr txBox="1"/>
            <p:nvPr/>
          </p:nvSpPr>
          <p:spPr>
            <a:xfrm>
              <a:off x="2080590" y="2014931"/>
              <a:ext cx="51203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consists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two multi-headed attention layers, a pointwise feed-forward layer, and residual connections, and layer normalization after each sub-layer.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080590" y="1553266"/>
              <a:ext cx="5120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DA2B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Decoders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218472-4014-4B78-8CB1-B0BBFF29A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99" y="64168"/>
            <a:ext cx="4940275" cy="6120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B750E93E-C134-3118-9E5A-2DADED007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299" y="64168"/>
            <a:ext cx="4940275" cy="6354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9839808-961D-2F8C-C21C-29E6C9465FB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6282" y="64168"/>
            <a:ext cx="1159691" cy="982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570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68022" y="142333"/>
            <a:ext cx="293490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rgbClr val="FBFBFB">
                  <a:alpha val="99000"/>
                </a:srgbClr>
              </a:gs>
              <a:gs pos="52000">
                <a:srgbClr val="F7F7F7">
                  <a:lumMod val="100000"/>
                  <a:alpha val="80000"/>
                </a:srgbClr>
              </a:gs>
              <a:gs pos="77000">
                <a:srgbClr val="F5F5F5">
                  <a:alpha val="40000"/>
                </a:srgb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17558" y="274638"/>
            <a:ext cx="13699958" cy="70609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Bahnschrift Condensed" panose="020B0502040204020203" pitchFamily="34" charset="0"/>
              </a:rPr>
              <a:t>Encoder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2126BA9-7B46-4A3B-906C-61ED9C669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379" y="200526"/>
            <a:ext cx="5189621" cy="576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1E44B-8653-4E9F-A5F8-D44AB2563B8E}"/>
              </a:ext>
            </a:extLst>
          </p:cNvPr>
          <p:cNvSpPr txBox="1"/>
          <p:nvPr/>
        </p:nvSpPr>
        <p:spPr>
          <a:xfrm>
            <a:off x="721894" y="1620253"/>
            <a:ext cx="57992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encoder’s inputs first flow through a self-attention layer .</a:t>
            </a:r>
          </a:p>
          <a:p>
            <a:pPr algn="l" fontAlgn="base"/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outputs of the self-attention layer are fed to a feed-forward neural network.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exact same feed-forward network is independently applied to each </a:t>
            </a:r>
            <a:r>
              <a:rPr lang="en-US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position.</a:t>
            </a:r>
          </a:p>
          <a:p>
            <a:pPr algn="l" fontAlgn="base"/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 –attention tells where we should focus in output language for determining the next word.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01183EE-4113-4E71-2553-0DC342E4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379" y="24062"/>
            <a:ext cx="4940275" cy="6120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006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84496" y="142333"/>
            <a:ext cx="373320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rgbClr val="FBFBFB">
                  <a:alpha val="99000"/>
                </a:srgbClr>
              </a:gs>
              <a:gs pos="52000">
                <a:srgbClr val="F7F7F7">
                  <a:lumMod val="100000"/>
                  <a:alpha val="80000"/>
                </a:srgbClr>
              </a:gs>
              <a:gs pos="77000">
                <a:srgbClr val="F5F5F5">
                  <a:alpha val="40000"/>
                </a:srgb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17558" y="274638"/>
            <a:ext cx="10796337" cy="70609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Bahnschrift Condensed" panose="020B0502040204020203" pitchFamily="34" charset="0"/>
              </a:rPr>
              <a:t>Self-Attention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1E44B-8653-4E9F-A5F8-D44AB2563B8E}"/>
              </a:ext>
            </a:extLst>
          </p:cNvPr>
          <p:cNvSpPr txBox="1"/>
          <p:nvPr/>
        </p:nvSpPr>
        <p:spPr>
          <a:xfrm>
            <a:off x="721895" y="1620253"/>
            <a:ext cx="478054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Matrix calculation of self-Attention</a:t>
            </a:r>
          </a:p>
          <a:p>
            <a:endParaRPr lang="en-IN" dirty="0"/>
          </a:p>
          <a:p>
            <a:r>
              <a:rPr lang="en-IN" dirty="0"/>
              <a:t>Step 1:-</a:t>
            </a:r>
          </a:p>
          <a:p>
            <a:endParaRPr lang="en-IN" dirty="0"/>
          </a:p>
          <a:p>
            <a:pPr algn="l" fontAlgn="base">
              <a:lnSpc>
                <a:spcPct val="200000"/>
              </a:lnSpc>
            </a:pPr>
            <a:r>
              <a:rPr lang="en-US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step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to calculate the Query, Key, and Value matrices. We do that by packing our embeddings into a matrix </a:t>
            </a:r>
            <a:r>
              <a:rPr lang="en-US" sz="1600" b="0" i="0" dirty="0">
                <a:solidFill>
                  <a:srgbClr val="70BF4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multiplying it by the weight matrices we’ve trained (</a:t>
            </a:r>
            <a:r>
              <a:rPr lang="en-US" sz="1600" b="0" i="0" dirty="0">
                <a:solidFill>
                  <a:srgbClr val="B36AE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WQ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600" b="0" i="0" dirty="0">
                <a:solidFill>
                  <a:srgbClr val="F390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WK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600" b="0" i="0" dirty="0">
                <a:solidFill>
                  <a:srgbClr val="5CBCE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WV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750ADC-C263-485F-8AAD-F9BAD8A5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495" y="521368"/>
            <a:ext cx="7181260" cy="625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C8228-7492-8AEB-790B-745CD1438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21780" y="0"/>
            <a:ext cx="1159691" cy="982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200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10586" y="1012413"/>
            <a:ext cx="435035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rgbClr val="FBFBFB">
                  <a:alpha val="99000"/>
                </a:srgbClr>
              </a:gs>
              <a:gs pos="52000">
                <a:srgbClr val="F7F7F7">
                  <a:lumMod val="100000"/>
                  <a:alpha val="80000"/>
                </a:srgbClr>
              </a:gs>
              <a:gs pos="77000">
                <a:srgbClr val="F5F5F5">
                  <a:alpha val="40000"/>
                </a:srgb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17558" y="274638"/>
            <a:ext cx="10796337" cy="70609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Bahnschrift Condensed" panose="020B0502040204020203" pitchFamily="34" charset="0"/>
              </a:rPr>
              <a:t>Positional Encoding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1E44B-8653-4E9F-A5F8-D44AB2563B8E}"/>
              </a:ext>
            </a:extLst>
          </p:cNvPr>
          <p:cNvSpPr txBox="1"/>
          <p:nvPr/>
        </p:nvSpPr>
        <p:spPr>
          <a:xfrm>
            <a:off x="721895" y="1620253"/>
            <a:ext cx="47805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transformer adds a vector to each input embedding.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vectors follow a specific pattern that the model learns, which helps it determine the position of each word,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the distance between different words in the sequence.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D212F7-78B0-4B36-99B7-91B1AF0E7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43" y="503785"/>
            <a:ext cx="6184393" cy="66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A443C-6BB8-B670-2866-A84A29FA9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4860" y="12659"/>
            <a:ext cx="1159691" cy="982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92861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Split_slide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tomic_POWER_USER_SEPARATOR_ICONS_matter_POWER_USER_SEPARATOR_ICONS_particles_POWER_USER_SEPARATOR_ICONS_scien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tomic_POWER_USER_SEPARATOR_ICONS_matter_POWER_USER_SEPARATOR_ICONS_particles_POWER_USER_SEPARATOR_ICONS_scien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tomic_POWER_USER_SEPARATOR_ICONS_matter_POWER_USER_SEPARATOR_ICONS_particles_POWER_USER_SEPARATOR_ICONS_scien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tomic_POWER_USER_SEPARATOR_ICONS_matter_POWER_USER_SEPARATOR_ICONS_particles_POWER_USER_SEPARATOR_ICONS_scien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tomic_POWER_USER_SEPARATOR_ICONS_matter_POWER_USER_SEPARATOR_ICONS_particles_POWER_USER_SEPARATOR_ICONS_scien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tomic_POWER_USER_SEPARATOR_ICONS_matter_POWER_USER_SEPARATOR_ICONS_particles_POWER_USER_SEPARATOR_ICONS_scienc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tomic_POWER_USER_SEPARATOR_ICONS_matter_POWER_USER_SEPARATOR_ICONS_particles_POWER_USER_SEPARATOR_ICONS_scien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tomic_POWER_USER_SEPARATOR_ICONS_matter_POWER_USER_SEPARATOR_ICONS_particles_POWER_USER_SEPARATOR_ICONS_scien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Split_slide_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tomic_POWER_USER_SEPARATOR_ICONS_matter_POWER_USER_SEPARATOR_ICONS_particles_POWER_USER_SEPARATOR_ICONS_scien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tomic_POWER_USER_SEPARATOR_ICONS_matter_POWER_USER_SEPARATOR_ICONS_particles_POWER_USER_SEPARATOR_ICONS_scien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World_with_icons_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advocacy_POWER_USER_SEPARATOR_ICONS_activity_POWER_USER_SEPARATOR_ICONS_humanitarian_POWER_USER_SEPARATOR_ICONS_leadership_POWER_USER_SEPARATOR_ICONS_voic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Our_services_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Our_services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Our_services_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Our_services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onference_POWER_USER_SEPARATOR_ICONS_group-meeting_POWER_USER_SEPARATOR_ICONS_group-of-users_POWER_USER_SEPARATOR_ICONS_people_POWER_USER_SEPARATOR_ICONS_persons_POWER_USER_SEPARATOR_ICONS_user-meeting_POWER_USER_SEPARATOR_ICONS_user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Our_services_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Split_slide_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onference_POWER_USER_SEPARATOR_ICONS_group-meeting_POWER_USER_SEPARATOR_ICONS_group-of-users_POWER_USER_SEPARATOR_ICONS_people_POWER_USER_SEPARATOR_ICONS_persons_POWER_USER_SEPARATOR_ICONS_user-meeting_POWER_USER_SEPARATOR_ICONS_user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onference_POWER_USER_SEPARATOR_ICONS_group-meeting_POWER_USER_SEPARATOR_ICONS_group-of-users_POWER_USER_SEPARATOR_ICONS_people_POWER_USER_SEPARATOR_ICONS_persons_POWER_USER_SEPARATOR_ICONS_user-meeting_POWER_USER_SEPARATOR_ICONS_user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onference_POWER_USER_SEPARATOR_ICONS_group-meeting_POWER_USER_SEPARATOR_ICONS_group-of-users_POWER_USER_SEPARATOR_ICONS_people_POWER_USER_SEPARATOR_ICONS_persons_POWER_USER_SEPARATOR_ICONS_user-meeting_POWER_USER_SEPARATOR_ICONS_user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onference_POWER_USER_SEPARATOR_ICONS_group-meeting_POWER_USER_SEPARATOR_ICONS_group-of-users_POWER_USER_SEPARATOR_ICONS_people_POWER_USER_SEPARATOR_ICONS_persons_POWER_USER_SEPARATOR_ICONS_user-meeting_POWER_USER_SEPARATOR_ICONS_user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Our_services_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1676</TotalTime>
  <Words>1194</Words>
  <Application>Microsoft Office PowerPoint</Application>
  <PresentationFormat>Widescreen</PresentationFormat>
  <Paragraphs>128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Aharoni</vt:lpstr>
      <vt:lpstr>Arial</vt:lpstr>
      <vt:lpstr>Arial</vt:lpstr>
      <vt:lpstr>Bahnschrift</vt:lpstr>
      <vt:lpstr>Bahnschrift Condensed</vt:lpstr>
      <vt:lpstr>Calibri</vt:lpstr>
      <vt:lpstr>Calibri Light</vt:lpstr>
      <vt:lpstr>Cambria</vt:lpstr>
      <vt:lpstr>Symbol</vt:lpstr>
      <vt:lpstr>Times New Roman</vt:lpstr>
      <vt:lpstr>1_Office Theme</vt:lpstr>
      <vt:lpstr>Retrospect</vt:lpstr>
      <vt:lpstr>Language Translation-Transformer Based Model</vt:lpstr>
      <vt:lpstr>Need of the Project</vt:lpstr>
      <vt:lpstr>Entropy</vt:lpstr>
      <vt:lpstr> What is The Transformer???</vt:lpstr>
      <vt:lpstr>Why transformer over other modules.</vt:lpstr>
      <vt:lpstr>A High-Level Look</vt:lpstr>
      <vt:lpstr>Encoder</vt:lpstr>
      <vt:lpstr>Self-Attention </vt:lpstr>
      <vt:lpstr>Positional Encoding</vt:lpstr>
      <vt:lpstr>PowerPoint Presentation</vt:lpstr>
      <vt:lpstr>Decoder</vt:lpstr>
      <vt:lpstr>Tools Used:-</vt:lpstr>
      <vt:lpstr>Modules</vt:lpstr>
      <vt:lpstr>Sample Output</vt:lpstr>
      <vt:lpstr>Future Scope of the Project</vt:lpstr>
      <vt:lpstr>            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based attention  model</dc:title>
  <dc:creator>ayushi kumari</dc:creator>
  <cp:lastModifiedBy>Ayushi kumari</cp:lastModifiedBy>
  <cp:revision>7</cp:revision>
  <dcterms:created xsi:type="dcterms:W3CDTF">2022-01-04T16:07:43Z</dcterms:created>
  <dcterms:modified xsi:type="dcterms:W3CDTF">2022-06-06T15:29:58Z</dcterms:modified>
</cp:coreProperties>
</file>